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0"/>
  </p:notes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2900F-4279-4BB1-93BA-617F19075F0D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79771-16C0-46EA-9D23-3355BA7D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6125" indent="-287338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9350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8138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68513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257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29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01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3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D7A47E-FDF1-43B0-8072-BD6E09B6A4FD}" type="slidenum">
              <a:rPr lang="en-US" altLang="en-US" smtClean="0">
                <a:latin typeface="Times New Roman" panose="02020603050405020304" pitchFamily="18" charset="0"/>
              </a:rPr>
              <a:pPr/>
              <a:t>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57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6125" indent="-287338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9350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8138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68513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257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29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01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3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8CB537-0477-445A-9C34-6640FB374978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82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6125" indent="-287338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9350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8138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68513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257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29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01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3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25BA3A-733C-40B5-B97E-A1550EDC5975}" type="slidenum">
              <a:rPr lang="en-US" altLang="en-US" smtClean="0">
                <a:latin typeface="Times New Roman" panose="02020603050405020304" pitchFamily="18" charset="0"/>
              </a:rPr>
              <a:pPr/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7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6125" indent="-287338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9350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8138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68513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257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29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01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3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37CBFA5-E8E2-4388-97B0-E0016852B703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0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6125" indent="-287338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9350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8138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68513" indent="-228600" defTabSz="93821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257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829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401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97313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3355660-AE4F-4568-9B3A-348B0F773F85}" type="slidenum">
              <a:rPr lang="en-US" altLang="en-US" smtClean="0">
                <a:latin typeface="Times New Roman" panose="02020603050405020304" pitchFamily="18" charset="0"/>
              </a:rPr>
              <a:pPr/>
              <a:t>6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76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40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6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3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90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2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5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0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5B992C2-320E-4202-BFA8-132D95EA9454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E3DD5B6-66BB-4F42-8897-750FDB1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1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POSGCD Monitoring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140549"/>
          </a:xfrm>
        </p:spPr>
        <p:txBody>
          <a:bodyPr/>
          <a:lstStyle/>
          <a:p>
            <a:r>
              <a:rPr lang="en-US" dirty="0" smtClean="0"/>
              <a:t>GMA 12 Joint Planning and Compliance</a:t>
            </a:r>
          </a:p>
          <a:p>
            <a:endParaRPr lang="en-US" dirty="0" smtClean="0"/>
          </a:p>
          <a:p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GMA 12 Meeting – Milano, TX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December 17,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0" y="186438"/>
            <a:ext cx="9144000" cy="846138"/>
          </a:xfrm>
        </p:spPr>
        <p:txBody>
          <a:bodyPr/>
          <a:lstStyle/>
          <a:p>
            <a:pPr algn="ctr"/>
            <a:r>
              <a:rPr lang="en-US" altLang="en-US" sz="3400" dirty="0"/>
              <a:t>Hydrographs:  </a:t>
            </a:r>
            <a:r>
              <a:rPr lang="en-US" altLang="en-US" sz="3400" dirty="0" err="1"/>
              <a:t>Simsboro</a:t>
            </a:r>
            <a:r>
              <a:rPr lang="en-US" altLang="en-US" sz="3400" dirty="0"/>
              <a:t> </a:t>
            </a:r>
            <a:r>
              <a:rPr lang="en-US" altLang="en-US" sz="3400" dirty="0" smtClean="0"/>
              <a:t>Example</a:t>
            </a:r>
            <a:endParaRPr lang="en-US" altLang="en-US" sz="3400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70563" y="6214951"/>
            <a:ext cx="2329074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8CD0BC-20A7-4F72-8785-FFDC1E814C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/>
          </a:p>
        </p:txBody>
      </p:sp>
      <p:cxnSp>
        <p:nvCxnSpPr>
          <p:cNvPr id="26628" name="Straight Connector 9"/>
          <p:cNvCxnSpPr>
            <a:cxnSpLocks noChangeShapeType="1"/>
          </p:cNvCxnSpPr>
          <p:nvPr/>
        </p:nvCxnSpPr>
        <p:spPr bwMode="auto">
          <a:xfrm>
            <a:off x="1609725" y="981075"/>
            <a:ext cx="895350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7" y="1004890"/>
            <a:ext cx="11345662" cy="5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9697" y="447676"/>
            <a:ext cx="11718524" cy="581025"/>
          </a:xfrm>
        </p:spPr>
        <p:txBody>
          <a:bodyPr>
            <a:normAutofit/>
          </a:bodyPr>
          <a:lstStyle/>
          <a:p>
            <a:pPr algn="ctr"/>
            <a:r>
              <a:rPr lang="en-US" altLang="en-US" sz="3400" dirty="0"/>
              <a:t>Sparta, Queen City, Carrizo, Hooper, and </a:t>
            </a:r>
            <a:r>
              <a:rPr lang="en-US" altLang="en-US" sz="3400" dirty="0" err="1"/>
              <a:t>Yegua</a:t>
            </a:r>
            <a:r>
              <a:rPr lang="en-US" altLang="en-US" sz="3400" dirty="0"/>
              <a:t>-Jackson Wells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61AE0C-A53F-4C76-94C8-458B9F4AC785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/>
          </a:p>
        </p:txBody>
      </p:sp>
      <p:cxnSp>
        <p:nvCxnSpPr>
          <p:cNvPr id="22532" name="Straight Connector 4"/>
          <p:cNvCxnSpPr>
            <a:cxnSpLocks noChangeShapeType="1"/>
          </p:cNvCxnSpPr>
          <p:nvPr/>
        </p:nvCxnSpPr>
        <p:spPr bwMode="auto">
          <a:xfrm>
            <a:off x="1590675" y="1104900"/>
            <a:ext cx="895350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" y="1181100"/>
            <a:ext cx="11718524" cy="548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61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55229" y="285750"/>
            <a:ext cx="11676359" cy="846138"/>
          </a:xfrm>
        </p:spPr>
        <p:txBody>
          <a:bodyPr>
            <a:normAutofit/>
          </a:bodyPr>
          <a:lstStyle/>
          <a:p>
            <a:pPr algn="ctr"/>
            <a:r>
              <a:rPr lang="en-US" altLang="en-US" sz="3400" dirty="0"/>
              <a:t>Comparison Between DFC and Calculated Average Drawdown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5229" y="6211908"/>
            <a:ext cx="2329074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EBA1FD-ADA6-46D3-83C5-17C3CA95C96A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/>
          </a:p>
        </p:txBody>
      </p:sp>
      <p:cxnSp>
        <p:nvCxnSpPr>
          <p:cNvPr id="28676" name="Straight Connector 9"/>
          <p:cNvCxnSpPr>
            <a:cxnSpLocks noChangeShapeType="1"/>
          </p:cNvCxnSpPr>
          <p:nvPr/>
        </p:nvCxnSpPr>
        <p:spPr bwMode="auto">
          <a:xfrm>
            <a:off x="1676400" y="1085850"/>
            <a:ext cx="895350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764635"/>
              </p:ext>
            </p:extLst>
          </p:nvPr>
        </p:nvGraphicFramePr>
        <p:xfrm>
          <a:off x="497150" y="1256185"/>
          <a:ext cx="11203620" cy="5262574"/>
        </p:xfrm>
        <a:graphic>
          <a:graphicData uri="http://schemas.openxmlformats.org/drawingml/2006/table">
            <a:tbl>
              <a:tblPr/>
              <a:tblGrid>
                <a:gridCol w="999580"/>
                <a:gridCol w="721919"/>
                <a:gridCol w="827524"/>
                <a:gridCol w="567039"/>
                <a:gridCol w="328473"/>
                <a:gridCol w="594804"/>
                <a:gridCol w="367630"/>
                <a:gridCol w="754790"/>
                <a:gridCol w="599706"/>
                <a:gridCol w="777450"/>
                <a:gridCol w="930164"/>
                <a:gridCol w="902398"/>
                <a:gridCol w="971814"/>
                <a:gridCol w="846866"/>
                <a:gridCol w="1013463"/>
              </a:tblGrid>
              <a:tr h="36837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Aquifer 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Zone 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Desired Future Condition Average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Wells with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Three-year Average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Based on Measured Water Levels in Same Wells in POSGCD from 2000 to 2012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Based on Interpolated Points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DFC Compliant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 of Average Drawdown of DFC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Wells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Straight Average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 by Cluster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 Zones in Shallow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2000 Wells and All 2012 Wells 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Only Wells Common to  2000 and 2012</a:t>
                      </a:r>
                      <a:r>
                        <a:rPr lang="en-US" sz="10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0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POSGCD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POSGCD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Sparta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Shallow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Queen City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Shallow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Carrizo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Shallow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Calvert Bluff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(Upper Wilcox)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Shallow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Simsboro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(Middle Wilcox)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Shallow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Hooper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(Lower Wilcox)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Shallow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Yegua Jackson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Shallow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Entire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Brazos River Alluvium </a:t>
                      </a:r>
                    </a:p>
                  </a:txBody>
                  <a:tcPr marL="3900" marR="3900" marT="3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Milam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Burleson</a:t>
                      </a:r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81.1%</a:t>
                      </a:r>
                    </a:p>
                  </a:txBody>
                  <a:tcPr marL="3900" marR="3900" marT="39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DFCs are from Jan. 2000 to Dec. 2059 except the BRAA DFC, which is from Jan. 2010 to  Dec. 2059</a:t>
                      </a: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78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best estimate of calculated average drawdown from 2000 to 2012</a:t>
                      </a: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number of wells from 2010 to 2014</a:t>
                      </a: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likely is based on  review of all available data; insuff. data requires additional information</a:t>
                      </a: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6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Threshold Level 1 criteria is 60% </a:t>
                      </a: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00" marR="3900" marT="39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74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55229" y="408382"/>
            <a:ext cx="11676359" cy="600074"/>
          </a:xfrm>
        </p:spPr>
        <p:txBody>
          <a:bodyPr/>
          <a:lstStyle/>
          <a:p>
            <a:pPr algn="ctr"/>
            <a:r>
              <a:rPr lang="en-US" altLang="en-US" sz="3400" dirty="0"/>
              <a:t>Averaging of Single Points: </a:t>
            </a:r>
            <a:r>
              <a:rPr lang="en-US" altLang="en-US" sz="3400" dirty="0" err="1"/>
              <a:t>Simsboro</a:t>
            </a:r>
            <a:endParaRPr lang="en-US" altLang="en-US" sz="3400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5229" y="6223828"/>
            <a:ext cx="2329074" cy="3651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EF2202-AE1F-4B3F-8804-48CB5DA033B0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/>
          </a:p>
        </p:txBody>
      </p:sp>
      <p:cxnSp>
        <p:nvCxnSpPr>
          <p:cNvPr id="30724" name="Straight Connector 4"/>
          <p:cNvCxnSpPr>
            <a:cxnSpLocks noChangeShapeType="1"/>
          </p:cNvCxnSpPr>
          <p:nvPr/>
        </p:nvCxnSpPr>
        <p:spPr bwMode="auto">
          <a:xfrm>
            <a:off x="1714500" y="1008456"/>
            <a:ext cx="895350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967918" y="1380110"/>
            <a:ext cx="289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Straight Average</a:t>
            </a:r>
            <a:br>
              <a:rPr lang="en-US" altLang="en-US" sz="1600" dirty="0"/>
            </a:br>
            <a:r>
              <a:rPr lang="en-US" altLang="en-US" sz="1600" dirty="0"/>
              <a:t> (shallow: 8.9 </a:t>
            </a:r>
            <a:r>
              <a:rPr lang="en-US" altLang="en-US" sz="1600" dirty="0" err="1"/>
              <a:t>ft</a:t>
            </a:r>
            <a:r>
              <a:rPr lang="en-US" altLang="en-US" sz="1600" dirty="0"/>
              <a:t>, entire 3.5 </a:t>
            </a:r>
            <a:r>
              <a:rPr lang="en-US" altLang="en-US" sz="1600" dirty="0" err="1"/>
              <a:t>ft</a:t>
            </a:r>
            <a:r>
              <a:rPr lang="en-US" altLang="en-US" sz="1600" dirty="0"/>
              <a:t>)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009939" y="1380110"/>
            <a:ext cx="2166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Four Zones in Shallow</a:t>
            </a:r>
            <a:br>
              <a:rPr lang="en-US" altLang="en-US" sz="1600" dirty="0"/>
            </a:br>
            <a:r>
              <a:rPr lang="en-US" altLang="en-US" sz="1600" dirty="0"/>
              <a:t> (shallow: 6 </a:t>
            </a:r>
            <a:r>
              <a:rPr lang="en-US" altLang="en-US" sz="1600" dirty="0" err="1"/>
              <a:t>ft</a:t>
            </a:r>
            <a:r>
              <a:rPr lang="en-US" altLang="en-US" sz="1600" dirty="0"/>
              <a:t>)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8391560" y="1380110"/>
            <a:ext cx="2763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/>
              <a:t>Group by Cluster</a:t>
            </a:r>
            <a:br>
              <a:rPr lang="en-US" altLang="en-US" sz="1600" dirty="0"/>
            </a:br>
            <a:r>
              <a:rPr lang="en-US" altLang="en-US" sz="1600" dirty="0"/>
              <a:t> (shallow: 8.6 </a:t>
            </a:r>
            <a:r>
              <a:rPr lang="en-US" altLang="en-US" sz="1600" dirty="0" err="1"/>
              <a:t>ft</a:t>
            </a:r>
            <a:r>
              <a:rPr lang="en-US" altLang="en-US" sz="1600" dirty="0"/>
              <a:t>, entire: 1.8)</a:t>
            </a:r>
          </a:p>
        </p:txBody>
      </p:sp>
      <p:pic>
        <p:nvPicPr>
          <p:cNvPr id="307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48" y="1964311"/>
            <a:ext cx="3474720" cy="44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77" y="1983361"/>
            <a:ext cx="3474720" cy="44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19" y="1964311"/>
            <a:ext cx="3474720" cy="44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3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66330" y="381001"/>
            <a:ext cx="11665258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900" dirty="0"/>
              <a:t>Interpolating Values Across Areas:  </a:t>
            </a:r>
            <a:r>
              <a:rPr lang="en-US" altLang="en-US" sz="2900" dirty="0" err="1"/>
              <a:t>Simsboro</a:t>
            </a:r>
            <a:r>
              <a:rPr lang="en-US" altLang="en-US" sz="2900" dirty="0"/>
              <a:t>    </a:t>
            </a:r>
            <a:br>
              <a:rPr lang="en-US" altLang="en-US" sz="2900" dirty="0"/>
            </a:br>
            <a:r>
              <a:rPr lang="en-US" altLang="en-US" sz="2900" dirty="0"/>
              <a:t>(same wells in 2000 and in 2012)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83A7EC-528A-482A-93EB-25ED2093A629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cxnSp>
        <p:nvCxnSpPr>
          <p:cNvPr id="34820" name="Straight Connector 4"/>
          <p:cNvCxnSpPr>
            <a:cxnSpLocks noChangeShapeType="1"/>
          </p:cNvCxnSpPr>
          <p:nvPr/>
        </p:nvCxnSpPr>
        <p:spPr bwMode="auto">
          <a:xfrm>
            <a:off x="1714500" y="1047750"/>
            <a:ext cx="895350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1096963"/>
            <a:ext cx="42386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1091373"/>
            <a:ext cx="42402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2138"/>
            <a:ext cx="9875520" cy="775317"/>
          </a:xfrm>
        </p:spPr>
        <p:txBody>
          <a:bodyPr>
            <a:normAutofit/>
          </a:bodyPr>
          <a:lstStyle/>
          <a:p>
            <a:pPr algn="ctr"/>
            <a:r>
              <a:rPr lang="en-US" altLang="en-US" sz="3400" dirty="0"/>
              <a:t>Discussion Topics:  Analysis Methods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1278384"/>
            <a:ext cx="10981678" cy="51756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Interim Results  </a:t>
            </a:r>
          </a:p>
          <a:p>
            <a:pPr lvl="1">
              <a:defRPr/>
            </a:pPr>
            <a:r>
              <a:rPr lang="en-US" sz="2400" dirty="0"/>
              <a:t>Multiple analysis methods are recommended </a:t>
            </a:r>
          </a:p>
          <a:p>
            <a:pPr lvl="1">
              <a:defRPr/>
            </a:pPr>
            <a:r>
              <a:rPr lang="en-US" sz="2400" dirty="0"/>
              <a:t>Use of Adjacent GCD data is recommended </a:t>
            </a:r>
          </a:p>
          <a:p>
            <a:pPr lvl="1">
              <a:defRPr/>
            </a:pPr>
            <a:r>
              <a:rPr lang="en-US" sz="2400" dirty="0"/>
              <a:t>Advantages and Disadvantages to all analysis methods  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Sources of Uncertainty/Error</a:t>
            </a:r>
          </a:p>
          <a:p>
            <a:pPr lvl="1">
              <a:defRPr/>
            </a:pPr>
            <a:r>
              <a:rPr lang="en-US" sz="2400" dirty="0"/>
              <a:t>Localized impacts of pumping are ignored with current methods </a:t>
            </a:r>
          </a:p>
          <a:p>
            <a:pPr lvl="1">
              <a:defRPr/>
            </a:pPr>
            <a:r>
              <a:rPr lang="en-US" sz="2400" dirty="0"/>
              <a:t>Partially penetrating wells (do not intersect the full aquifer)</a:t>
            </a:r>
          </a:p>
          <a:p>
            <a:pPr lvl="1">
              <a:defRPr/>
            </a:pPr>
            <a:r>
              <a:rPr lang="en-US" sz="2400" dirty="0"/>
              <a:t>Shallow Sparta (1 wells)</a:t>
            </a:r>
          </a:p>
          <a:p>
            <a:pPr>
              <a:defRPr/>
            </a:pPr>
            <a:r>
              <a:rPr lang="en-US" sz="2800" dirty="0"/>
              <a:t>Possible improvements  </a:t>
            </a:r>
          </a:p>
          <a:p>
            <a:pPr lvl="1">
              <a:defRPr/>
            </a:pPr>
            <a:r>
              <a:rPr lang="en-US" sz="2400" dirty="0"/>
              <a:t>Zones for points guided from model results and pumping distributions</a:t>
            </a:r>
          </a:p>
          <a:p>
            <a:pPr lvl="1">
              <a:defRPr/>
            </a:pPr>
            <a:r>
              <a:rPr lang="en-US" sz="2400" dirty="0"/>
              <a:t>“Smart” contouring programs that accounts for groundwater flow and pumping</a:t>
            </a:r>
          </a:p>
        </p:txBody>
      </p:sp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1714500" y="1047750"/>
            <a:ext cx="895350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72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52138"/>
            <a:ext cx="9875520" cy="775317"/>
          </a:xfrm>
        </p:spPr>
        <p:txBody>
          <a:bodyPr>
            <a:normAutofit/>
          </a:bodyPr>
          <a:lstStyle/>
          <a:p>
            <a:pPr algn="ctr"/>
            <a:r>
              <a:rPr lang="en-US" altLang="en-US" sz="3400" dirty="0"/>
              <a:t>Discussion Topics:  Monitoring Locations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04" y="1278384"/>
            <a:ext cx="10981678" cy="51756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No Coverage </a:t>
            </a:r>
          </a:p>
          <a:p>
            <a:pPr lvl="1">
              <a:defRPr/>
            </a:pPr>
            <a:r>
              <a:rPr lang="en-US" sz="2400" dirty="0"/>
              <a:t>Milam Brazos River Alluvium</a:t>
            </a:r>
          </a:p>
          <a:p>
            <a:pPr lvl="1">
              <a:defRPr/>
            </a:pPr>
            <a:r>
              <a:rPr lang="en-US" sz="2400" dirty="0"/>
              <a:t>Shallow </a:t>
            </a:r>
            <a:r>
              <a:rPr lang="en-US" sz="2400" dirty="0" err="1"/>
              <a:t>Yegua</a:t>
            </a:r>
            <a:r>
              <a:rPr lang="en-US" sz="2400" dirty="0"/>
              <a:t> Jackson  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  <a:p>
            <a:pPr>
              <a:defRPr/>
            </a:pPr>
            <a:r>
              <a:rPr lang="en-US" sz="2800" dirty="0"/>
              <a:t>Sparse Coverage</a:t>
            </a:r>
          </a:p>
          <a:p>
            <a:pPr lvl="1">
              <a:defRPr/>
            </a:pPr>
            <a:r>
              <a:rPr lang="en-US" sz="2400" dirty="0"/>
              <a:t>Shallow Carrizo (1 well)</a:t>
            </a:r>
          </a:p>
          <a:p>
            <a:pPr lvl="1">
              <a:defRPr/>
            </a:pPr>
            <a:r>
              <a:rPr lang="en-US" sz="2400" dirty="0"/>
              <a:t>Entire Carrizo  (4 wells)</a:t>
            </a:r>
          </a:p>
          <a:p>
            <a:pPr lvl="1">
              <a:defRPr/>
            </a:pPr>
            <a:r>
              <a:rPr lang="en-US" sz="2400" dirty="0"/>
              <a:t>Shallow Sparta (1 wells)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/>
              <a:t>Additional Coverage</a:t>
            </a:r>
          </a:p>
          <a:p>
            <a:pPr lvl="1">
              <a:defRPr/>
            </a:pPr>
            <a:r>
              <a:rPr lang="en-US" sz="2400" dirty="0"/>
              <a:t>Down-dip or Deep Areas</a:t>
            </a:r>
          </a:p>
          <a:p>
            <a:pPr lvl="1">
              <a:defRPr/>
            </a:pPr>
            <a:r>
              <a:rPr lang="en-US" sz="2400" dirty="0"/>
              <a:t>Southwest of Bryan/College Station</a:t>
            </a:r>
          </a:p>
        </p:txBody>
      </p:sp>
      <p:cxnSp>
        <p:nvCxnSpPr>
          <p:cNvPr id="4" name="Straight Connector 4"/>
          <p:cNvCxnSpPr>
            <a:cxnSpLocks noChangeShapeType="1"/>
          </p:cNvCxnSpPr>
          <p:nvPr/>
        </p:nvCxnSpPr>
        <p:spPr bwMode="auto">
          <a:xfrm>
            <a:off x="1714500" y="1047750"/>
            <a:ext cx="8953500" cy="0"/>
          </a:xfrm>
          <a:prstGeom prst="line">
            <a:avLst/>
          </a:prstGeom>
          <a:noFill/>
          <a:ln w="4445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0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285</TotalTime>
  <Words>567</Words>
  <Application>Microsoft Office PowerPoint</Application>
  <PresentationFormat>Widescreen</PresentationFormat>
  <Paragraphs>305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Corbel</vt:lpstr>
      <vt:lpstr>Tahoma</vt:lpstr>
      <vt:lpstr>Times New Roman</vt:lpstr>
      <vt:lpstr>Basis</vt:lpstr>
      <vt:lpstr>POSGCD Monitoring Report</vt:lpstr>
      <vt:lpstr>Hydrographs:  Simsboro Example</vt:lpstr>
      <vt:lpstr>Sparta, Queen City, Carrizo, Hooper, and Yegua-Jackson Wells </vt:lpstr>
      <vt:lpstr>Comparison Between DFC and Calculated Average Drawdown </vt:lpstr>
      <vt:lpstr>Averaging of Single Points: Simsboro</vt:lpstr>
      <vt:lpstr>Interpolating Values Across Areas:  Simsboro     (same wells in 2000 and in 2012)</vt:lpstr>
      <vt:lpstr>Discussion Topics:  Analysis Methods </vt:lpstr>
      <vt:lpstr>Discussion Topics:  Monitoring Locations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Bazan</dc:creator>
  <cp:lastModifiedBy>Bobby Bazan</cp:lastModifiedBy>
  <cp:revision>7</cp:revision>
  <dcterms:created xsi:type="dcterms:W3CDTF">2015-12-16T17:03:12Z</dcterms:created>
  <dcterms:modified xsi:type="dcterms:W3CDTF">2015-12-16T21:48:14Z</dcterms:modified>
</cp:coreProperties>
</file>