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24"/>
  </p:notesMasterIdLst>
  <p:sldIdLst>
    <p:sldId id="414" r:id="rId5"/>
    <p:sldId id="415" r:id="rId6"/>
    <p:sldId id="422" r:id="rId7"/>
    <p:sldId id="431" r:id="rId8"/>
    <p:sldId id="416" r:id="rId9"/>
    <p:sldId id="426" r:id="rId10"/>
    <p:sldId id="429" r:id="rId11"/>
    <p:sldId id="417" r:id="rId12"/>
    <p:sldId id="418" r:id="rId13"/>
    <p:sldId id="427" r:id="rId14"/>
    <p:sldId id="428" r:id="rId15"/>
    <p:sldId id="430" r:id="rId16"/>
    <p:sldId id="432" r:id="rId17"/>
    <p:sldId id="435" r:id="rId18"/>
    <p:sldId id="438" r:id="rId19"/>
    <p:sldId id="439" r:id="rId20"/>
    <p:sldId id="433" r:id="rId21"/>
    <p:sldId id="434" r:id="rId22"/>
    <p:sldId id="421" r:id="rId2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5"/>
    <a:srgbClr val="524F26"/>
    <a:srgbClr val="003767"/>
    <a:srgbClr val="387C2B"/>
    <a:srgbClr val="5091CD"/>
    <a:srgbClr val="353A90"/>
    <a:srgbClr val="135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37" autoAdjust="0"/>
  </p:normalViewPr>
  <p:slideViewPr>
    <p:cSldViewPr snapToGrid="0">
      <p:cViewPr>
        <p:scale>
          <a:sx n="104" d="100"/>
          <a:sy n="104" d="100"/>
        </p:scale>
        <p:origin x="-936" y="29"/>
      </p:cViewPr>
      <p:guideLst>
        <p:guide orient="horz" pos="2160"/>
        <p:guide pos="2880"/>
      </p:guideLst>
    </p:cSldViewPr>
  </p:slideViewPr>
  <p:outlineViewPr>
    <p:cViewPr>
      <p:scale>
        <a:sx n="33" d="100"/>
        <a:sy n="33" d="100"/>
      </p:scale>
      <p:origin x="38" y="0"/>
    </p:cViewPr>
  </p:outlineViewPr>
  <p:notesTextViewPr>
    <p:cViewPr>
      <p:scale>
        <a:sx n="1" d="1"/>
        <a:sy n="1" d="1"/>
      </p:scale>
      <p:origin x="0" y="0"/>
    </p:cViewPr>
  </p:notesTextViewPr>
  <p:sorterViewPr>
    <p:cViewPr varScale="1">
      <p:scale>
        <a:sx n="1" d="1"/>
        <a:sy n="1" d="1"/>
      </p:scale>
      <p:origin x="0" y="-8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6725"/>
          </a:xfrm>
          <a:prstGeom prst="rect">
            <a:avLst/>
          </a:prstGeom>
        </p:spPr>
        <p:txBody>
          <a:bodyPr vert="horz" lIns="91440" tIns="45720" rIns="91440" bIns="45720" rtlCol="0"/>
          <a:lstStyle>
            <a:lvl1pPr algn="r">
              <a:defRPr sz="1200"/>
            </a:lvl1pPr>
          </a:lstStyle>
          <a:p>
            <a:fld id="{8D9688BC-BEF9-470F-9D31-72AFA6907CBE}" type="datetimeFigureOut">
              <a:rPr lang="en-US" smtClean="0"/>
              <a:t>12/16/2015</a:t>
            </a:fld>
            <a:endParaRPr lang="en-US"/>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81513"/>
            <a:ext cx="5619750" cy="36671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6725"/>
          </a:xfrm>
          <a:prstGeom prst="rect">
            <a:avLst/>
          </a:prstGeom>
        </p:spPr>
        <p:txBody>
          <a:bodyPr vert="horz" lIns="91440" tIns="45720" rIns="91440" bIns="45720" rtlCol="0" anchor="b"/>
          <a:lstStyle>
            <a:lvl1pPr algn="r">
              <a:defRPr sz="1200"/>
            </a:lvl1pPr>
          </a:lstStyle>
          <a:p>
            <a:fld id="{ABD6370C-993A-4760-BABD-B7FB12D7D6F2}" type="slidenum">
              <a:rPr lang="en-US" smtClean="0"/>
              <a:t>‹#›</a:t>
            </a:fld>
            <a:endParaRPr lang="en-US"/>
          </a:p>
        </p:txBody>
      </p:sp>
    </p:spTree>
    <p:extLst>
      <p:ext uri="{BB962C8B-B14F-4D97-AF65-F5344CB8AC3E}">
        <p14:creationId xmlns:p14="http://schemas.microsoft.com/office/powerpoint/2010/main" val="393089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90EB0-7E99-438C-863C-78E1991AAEA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1016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90EB0-7E99-438C-863C-78E1991AAEAC}" type="slidenum">
              <a:rPr lang="en-US" smtClean="0"/>
              <a:t>2</a:t>
            </a:fld>
            <a:endParaRPr lang="en-US"/>
          </a:p>
        </p:txBody>
      </p:sp>
    </p:spTree>
    <p:extLst>
      <p:ext uri="{BB962C8B-B14F-4D97-AF65-F5344CB8AC3E}">
        <p14:creationId xmlns:p14="http://schemas.microsoft.com/office/powerpoint/2010/main" val="245624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90EB0-7E99-438C-863C-78E1991AAEAC}" type="slidenum">
              <a:rPr lang="en-US" smtClean="0"/>
              <a:t>3</a:t>
            </a:fld>
            <a:endParaRPr lang="en-US"/>
          </a:p>
        </p:txBody>
      </p:sp>
    </p:spTree>
    <p:extLst>
      <p:ext uri="{BB962C8B-B14F-4D97-AF65-F5344CB8AC3E}">
        <p14:creationId xmlns:p14="http://schemas.microsoft.com/office/powerpoint/2010/main" val="245624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90EB0-7E99-438C-863C-78E1991AAEAC}" type="slidenum">
              <a:rPr lang="en-US" smtClean="0"/>
              <a:t>5</a:t>
            </a:fld>
            <a:endParaRPr lang="en-US"/>
          </a:p>
        </p:txBody>
      </p:sp>
    </p:spTree>
    <p:extLst>
      <p:ext uri="{BB962C8B-B14F-4D97-AF65-F5344CB8AC3E}">
        <p14:creationId xmlns:p14="http://schemas.microsoft.com/office/powerpoint/2010/main" val="399486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major aquifers in Texas are included in existing models</a:t>
            </a:r>
          </a:p>
          <a:p>
            <a:endParaRPr lang="en-US" dirty="0" smtClean="0"/>
          </a:p>
          <a:p>
            <a:r>
              <a:rPr lang="en-US" dirty="0" smtClean="0"/>
              <a:t>Some have been updated multiple times</a:t>
            </a:r>
            <a:endParaRPr lang="en-US" dirty="0"/>
          </a:p>
        </p:txBody>
      </p:sp>
      <p:sp>
        <p:nvSpPr>
          <p:cNvPr id="4" name="Slide Number Placeholder 3"/>
          <p:cNvSpPr>
            <a:spLocks noGrp="1"/>
          </p:cNvSpPr>
          <p:nvPr>
            <p:ph type="sldNum" sz="quarter" idx="10"/>
          </p:nvPr>
        </p:nvSpPr>
        <p:spPr/>
        <p:txBody>
          <a:bodyPr/>
          <a:lstStyle/>
          <a:p>
            <a:fld id="{E8A90EB0-7E99-438C-863C-78E1991AAEAC}" type="slidenum">
              <a:rPr lang="en-US" smtClean="0"/>
              <a:t>8</a:t>
            </a:fld>
            <a:endParaRPr lang="en-US"/>
          </a:p>
        </p:txBody>
      </p:sp>
    </p:spTree>
    <p:extLst>
      <p:ext uri="{BB962C8B-B14F-4D97-AF65-F5344CB8AC3E}">
        <p14:creationId xmlns:p14="http://schemas.microsoft.com/office/powerpoint/2010/main" val="253569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minor </a:t>
            </a:r>
            <a:r>
              <a:rPr lang="en-US" dirty="0"/>
              <a:t>aquifers except the Marathon Aquifer </a:t>
            </a:r>
            <a:r>
              <a:rPr lang="en-US" dirty="0" smtClean="0"/>
              <a:t>are included in existing models or models currently under construction</a:t>
            </a:r>
          </a:p>
          <a:p>
            <a:endParaRPr lang="en-US" dirty="0" smtClean="0"/>
          </a:p>
          <a:p>
            <a:r>
              <a:rPr lang="en-US" dirty="0" smtClean="0"/>
              <a:t>We are currently working on models for the</a:t>
            </a:r>
          </a:p>
          <a:p>
            <a:pPr marL="169598" indent="-169598">
              <a:buFont typeface="Arial" panose="020B0604020202020204" pitchFamily="34" charset="0"/>
              <a:buChar char="•"/>
            </a:pPr>
            <a:r>
              <a:rPr lang="en-US" dirty="0" smtClean="0"/>
              <a:t>Capitan</a:t>
            </a:r>
            <a:r>
              <a:rPr lang="en-US" baseline="0" dirty="0" smtClean="0"/>
              <a:t> Reef Complex</a:t>
            </a:r>
            <a:endParaRPr lang="en-US" dirty="0" smtClean="0"/>
          </a:p>
          <a:p>
            <a:pPr marL="169598" indent="-169598">
              <a:buFont typeface="Arial" panose="020B0604020202020204" pitchFamily="34" charset="0"/>
              <a:buChar char="•"/>
            </a:pPr>
            <a:r>
              <a:rPr lang="en-US" dirty="0" smtClean="0"/>
              <a:t>Blossom</a:t>
            </a:r>
          </a:p>
          <a:p>
            <a:pPr marL="169598" indent="-169598">
              <a:buFont typeface="Arial" panose="020B0604020202020204" pitchFamily="34" charset="0"/>
              <a:buChar char="•"/>
            </a:pPr>
            <a:r>
              <a:rPr lang="en-US" dirty="0" smtClean="0"/>
              <a:t>Llano uplift aquifers</a:t>
            </a:r>
          </a:p>
          <a:p>
            <a:pPr marL="169598" indent="-169598">
              <a:buFont typeface="Arial" panose="020B0604020202020204" pitchFamily="34" charset="0"/>
              <a:buChar char="•"/>
            </a:pPr>
            <a:r>
              <a:rPr lang="en-US" dirty="0" smtClean="0"/>
              <a:t>Brazos River Alluvium</a:t>
            </a:r>
            <a:endParaRPr lang="en-US" dirty="0"/>
          </a:p>
        </p:txBody>
      </p:sp>
      <p:sp>
        <p:nvSpPr>
          <p:cNvPr id="4" name="Slide Number Placeholder 3"/>
          <p:cNvSpPr>
            <a:spLocks noGrp="1"/>
          </p:cNvSpPr>
          <p:nvPr>
            <p:ph type="sldNum" sz="quarter" idx="10"/>
          </p:nvPr>
        </p:nvSpPr>
        <p:spPr/>
        <p:txBody>
          <a:bodyPr/>
          <a:lstStyle/>
          <a:p>
            <a:fld id="{E8A90EB0-7E99-438C-863C-78E1991AAEAC}" type="slidenum">
              <a:rPr lang="en-US" smtClean="0"/>
              <a:t>9</a:t>
            </a:fld>
            <a:endParaRPr lang="en-US"/>
          </a:p>
        </p:txBody>
      </p:sp>
    </p:spTree>
    <p:extLst>
      <p:ext uri="{BB962C8B-B14F-4D97-AF65-F5344CB8AC3E}">
        <p14:creationId xmlns:p14="http://schemas.microsoft.com/office/powerpoint/2010/main" val="17226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90EB0-7E99-438C-863C-78E1991AAEA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0231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40290"/>
            <a:ext cx="7772400" cy="1470025"/>
          </a:xfrm>
        </p:spPr>
        <p:txBody>
          <a:bodyPr/>
          <a:lstStyle>
            <a:lvl1pPr>
              <a:defRPr baseline="0"/>
            </a:lvl1pPr>
          </a:lstStyle>
          <a:p>
            <a:r>
              <a:rPr lang="en-US" dirty="0" smtClean="0"/>
              <a:t>1. Section Heading Slide</a:t>
            </a:r>
            <a:br>
              <a:rPr lang="en-US" dirty="0" smtClean="0"/>
            </a:br>
            <a:r>
              <a:rPr lang="en-US" dirty="0" smtClean="0"/>
              <a:t>One or Two Lines, Leading Caps</a:t>
            </a:r>
            <a:endParaRPr lang="en-US" dirty="0"/>
          </a:p>
        </p:txBody>
      </p:sp>
      <p:sp>
        <p:nvSpPr>
          <p:cNvPr id="6" name="Slide Number Placeholder 5"/>
          <p:cNvSpPr>
            <a:spLocks noGrp="1"/>
          </p:cNvSpPr>
          <p:nvPr>
            <p:ph type="sldNum" sz="quarter" idx="12"/>
          </p:nvPr>
        </p:nvSpPr>
        <p:spPr/>
        <p:txBody>
          <a:bodyPr/>
          <a:lstStyle/>
          <a:p>
            <a:fld id="{404FDF75-5EC6-466B-96B9-B19C0CCA786A}" type="slidenum">
              <a:rPr lang="en-US" smtClean="0"/>
              <a:t>‹#›</a:t>
            </a:fld>
            <a:endParaRPr lang="en-US"/>
          </a:p>
        </p:txBody>
      </p:sp>
    </p:spTree>
    <p:extLst>
      <p:ext uri="{BB962C8B-B14F-4D97-AF65-F5344CB8AC3E}">
        <p14:creationId xmlns:p14="http://schemas.microsoft.com/office/powerpoint/2010/main" val="131371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7F155B1-0893-4C20-9AA4-21DF5C28E8B4}" type="slidenum">
              <a:rPr lang="en-US" smtClean="0"/>
              <a:t>‹#›</a:t>
            </a:fld>
            <a:endParaRPr lang="en-US"/>
          </a:p>
        </p:txBody>
      </p:sp>
    </p:spTree>
    <p:extLst>
      <p:ext uri="{BB962C8B-B14F-4D97-AF65-F5344CB8AC3E}">
        <p14:creationId xmlns:p14="http://schemas.microsoft.com/office/powerpoint/2010/main" val="37905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4FDF75-5EC6-466B-96B9-B19C0CCA786A}" type="slidenum">
              <a:rPr lang="en-US" smtClean="0"/>
              <a:t>‹#›</a:t>
            </a:fld>
            <a:endParaRPr lang="en-US"/>
          </a:p>
        </p:txBody>
      </p:sp>
    </p:spTree>
    <p:extLst>
      <p:ext uri="{BB962C8B-B14F-4D97-AF65-F5344CB8AC3E}">
        <p14:creationId xmlns:p14="http://schemas.microsoft.com/office/powerpoint/2010/main" val="189778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135" y="4800600"/>
            <a:ext cx="8212123"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70135" y="612775"/>
            <a:ext cx="821212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70135" y="5367338"/>
            <a:ext cx="821212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04FDF75-5EC6-466B-96B9-B19C0CCA786A}" type="slidenum">
              <a:rPr lang="en-US" smtClean="0"/>
              <a:t>‹#›</a:t>
            </a:fld>
            <a:endParaRPr lang="en-US"/>
          </a:p>
        </p:txBody>
      </p:sp>
    </p:spTree>
    <p:extLst>
      <p:ext uri="{BB962C8B-B14F-4D97-AF65-F5344CB8AC3E}">
        <p14:creationId xmlns:p14="http://schemas.microsoft.com/office/powerpoint/2010/main" val="67459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3DD62F-6577-4C33-BC62-FC733BA48289}" type="datetimeFigureOut">
              <a:rPr lang="en-US" smtClean="0"/>
              <a:t>12/16/2015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7F155B1-0893-4C20-9AA4-21DF5C28E8B4}" type="slidenum">
              <a:rPr lang="en-US" smtClean="0"/>
              <a:t>‹#›</a:t>
            </a:fld>
            <a:endParaRPr lang="en-US"/>
          </a:p>
        </p:txBody>
      </p:sp>
    </p:spTree>
    <p:extLst>
      <p:ext uri="{BB962C8B-B14F-4D97-AF65-F5344CB8AC3E}">
        <p14:creationId xmlns:p14="http://schemas.microsoft.com/office/powerpoint/2010/main" val="172081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1" name="Rectangle 60"/>
          <p:cNvSpPr/>
          <p:nvPr userDrawn="1"/>
        </p:nvSpPr>
        <p:spPr>
          <a:xfrm flipH="1">
            <a:off x="0" y="6477000"/>
            <a:ext cx="9144000" cy="381000"/>
          </a:xfrm>
          <a:prstGeom prst="rect">
            <a:avLst/>
          </a:prstGeom>
          <a:gradFill flip="none" rotWithShape="1">
            <a:gsLst>
              <a:gs pos="0">
                <a:srgbClr val="003767"/>
              </a:gs>
              <a:gs pos="65000">
                <a:srgbClr val="003767"/>
              </a:gs>
              <a:gs pos="100000">
                <a:srgbClr val="524F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9144000" cy="685800"/>
          </a:xfrm>
          <a:prstGeom prst="rect">
            <a:avLst/>
          </a:prstGeom>
          <a:gradFill flip="none" rotWithShape="1">
            <a:gsLst>
              <a:gs pos="0">
                <a:srgbClr val="003767"/>
              </a:gs>
              <a:gs pos="65000">
                <a:srgbClr val="003767"/>
              </a:gs>
              <a:gs pos="100000">
                <a:srgbClr val="387C2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3"/>
          <p:cNvSpPr txBox="1"/>
          <p:nvPr userDrawn="1"/>
        </p:nvSpPr>
        <p:spPr>
          <a:xfrm>
            <a:off x="8610600" y="6553200"/>
            <a:ext cx="400050" cy="2781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fld id="{FE64A2C2-AACE-4D2B-BEF7-8724032BF58B}" type="slidenum">
              <a:rPr lang="en-US" sz="1200" b="1" kern="1200" smtClean="0">
                <a:solidFill>
                  <a:srgbClr val="FFFFFF"/>
                </a:solidFill>
                <a:effectLst>
                  <a:outerShdw blurRad="50800" dist="38100" dir="2700000" algn="tl">
                    <a:srgbClr val="000000">
                      <a:alpha val="40000"/>
                    </a:srgbClr>
                  </a:outerShdw>
                </a:effectLst>
                <a:latin typeface="Arial Black"/>
                <a:ea typeface="Calibri"/>
              </a:rPr>
              <a:pPr marL="0" marR="0" algn="ctr">
                <a:spcBef>
                  <a:spcPts val="0"/>
                </a:spcBef>
                <a:spcAft>
                  <a:spcPts val="0"/>
                </a:spcAft>
              </a:pPr>
              <a:t>‹#›</a:t>
            </a:fld>
            <a:endParaRPr lang="en-US" sz="1200" dirty="0">
              <a:effectLst/>
              <a:latin typeface="Times New Roman"/>
              <a:ea typeface="Times New Roman"/>
            </a:endParaRPr>
          </a:p>
        </p:txBody>
      </p:sp>
      <p:pic>
        <p:nvPicPr>
          <p:cNvPr id="62" name="Picture 4" descr="C:\Users\klantz\Documents\Kent\Corporate Stuff\New Logo\2\final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501384"/>
            <a:ext cx="1676399" cy="3263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10" r="1946"/>
          <a:stretch/>
        </p:blipFill>
        <p:spPr bwMode="auto">
          <a:xfrm>
            <a:off x="0" y="1066800"/>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a:off x="0" y="762000"/>
            <a:ext cx="9144000" cy="51816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91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wdb-ppt-white-template-footer-blu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Placeholder 1"/>
          <p:cNvSpPr>
            <a:spLocks noGrp="1"/>
          </p:cNvSpPr>
          <p:nvPr>
            <p:ph type="title"/>
          </p:nvPr>
        </p:nvSpPr>
        <p:spPr>
          <a:xfrm>
            <a:off x="457200" y="201373"/>
            <a:ext cx="8229600" cy="9098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0998"/>
            <a:ext cx="8229600" cy="46523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189608" y="6419223"/>
            <a:ext cx="1862228" cy="317918"/>
          </a:xfrm>
          <a:prstGeom prst="rect">
            <a:avLst/>
          </a:prstGeom>
        </p:spPr>
        <p:txBody>
          <a:bodyPr vert="horz" lIns="91440" tIns="45720" rIns="91440" bIns="45720" rtlCol="0" anchor="ctr"/>
          <a:lstStyle>
            <a:lvl1pPr algn="r">
              <a:defRPr sz="1200">
                <a:solidFill>
                  <a:schemeClr val="bg1"/>
                </a:solidFill>
              </a:defRPr>
            </a:lvl1pPr>
          </a:lstStyle>
          <a:p>
            <a:fld id="{404FDF75-5EC6-466B-96B9-B19C0CCA786A}" type="slidenum">
              <a:rPr lang="en-US" smtClean="0"/>
              <a:t>‹#›</a:t>
            </a:fld>
            <a:endParaRPr lang="en-US"/>
          </a:p>
        </p:txBody>
      </p:sp>
    </p:spTree>
    <p:extLst>
      <p:ext uri="{BB962C8B-B14F-4D97-AF65-F5344CB8AC3E}">
        <p14:creationId xmlns:p14="http://schemas.microsoft.com/office/powerpoint/2010/main" val="271008880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49" r:id="rId6"/>
  </p:sldLayoutIdLst>
  <p:txStyles>
    <p:titleStyle>
      <a:lvl1pPr algn="ctr" defTabSz="457200" rtl="0" eaLnBrk="1" latinLnBrk="0" hangingPunct="1">
        <a:spcBef>
          <a:spcPct val="0"/>
        </a:spcBef>
        <a:buNone/>
        <a:defRPr sz="4400" kern="1200">
          <a:solidFill>
            <a:srgbClr val="295E9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indy.rdigeway@twdb.texa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twdb.texas.gov/groundwater/models/gam/czwx_c/czwx_c.as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8610600" cy="3048000"/>
          </a:xfrm>
        </p:spPr>
        <p:txBody>
          <a:bodyPr anchor="ctr">
            <a:normAutofit/>
          </a:bodyPr>
          <a:lstStyle/>
          <a:p>
            <a:pPr>
              <a:lnSpc>
                <a:spcPct val="90000"/>
              </a:lnSpc>
            </a:pPr>
            <a:r>
              <a:rPr lang="en-US" sz="4800" b="1" dirty="0" smtClean="0"/>
              <a:t> What’s GAMs got to do with DFC/MAGs</a:t>
            </a:r>
            <a:endParaRPr lang="en-US" sz="4800" b="1" dirty="0"/>
          </a:p>
        </p:txBody>
      </p:sp>
      <p:sp>
        <p:nvSpPr>
          <p:cNvPr id="3" name="Subtitle 2"/>
          <p:cNvSpPr>
            <a:spLocks noGrp="1"/>
          </p:cNvSpPr>
          <p:nvPr>
            <p:ph type="subTitle" idx="1"/>
          </p:nvPr>
        </p:nvSpPr>
        <p:spPr>
          <a:xfrm>
            <a:off x="533400" y="3657600"/>
            <a:ext cx="8001000" cy="2514600"/>
          </a:xfrm>
        </p:spPr>
        <p:txBody>
          <a:bodyPr>
            <a:normAutofit/>
          </a:bodyPr>
          <a:lstStyle/>
          <a:p>
            <a:r>
              <a:rPr lang="en-US" dirty="0" smtClean="0"/>
              <a:t>Cindy Ridgeway, P.G.</a:t>
            </a:r>
          </a:p>
          <a:p>
            <a:r>
              <a:rPr lang="en-US" dirty="0" smtClean="0"/>
              <a:t>Contract Manager and Manager</a:t>
            </a:r>
          </a:p>
          <a:p>
            <a:r>
              <a:rPr lang="en-US" dirty="0" smtClean="0"/>
              <a:t>Groundwater Availability Modeling</a:t>
            </a:r>
          </a:p>
          <a:p>
            <a:r>
              <a:rPr lang="en-US" dirty="0" smtClean="0"/>
              <a:t>Texas Water Development Board</a:t>
            </a:r>
            <a:endParaRPr lang="en-US" dirty="0"/>
          </a:p>
          <a:p>
            <a:endParaRPr lang="en-US" dirty="0" smtClean="0"/>
          </a:p>
        </p:txBody>
      </p:sp>
    </p:spTree>
    <p:extLst>
      <p:ext uri="{BB962C8B-B14F-4D97-AF65-F5344CB8AC3E}">
        <p14:creationId xmlns:p14="http://schemas.microsoft.com/office/powerpoint/2010/main" val="3896160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5" y="201373"/>
            <a:ext cx="8814816" cy="909828"/>
          </a:xfrm>
        </p:spPr>
        <p:txBody>
          <a:bodyPr>
            <a:normAutofit/>
          </a:bodyPr>
          <a:lstStyle/>
          <a:p>
            <a:r>
              <a:rPr lang="en-US" dirty="0" smtClean="0"/>
              <a:t>Scope of Work (SOW)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Fault Study:</a:t>
            </a:r>
          </a:p>
          <a:p>
            <a:pPr lvl="1"/>
            <a:r>
              <a:rPr lang="en-US" dirty="0" smtClean="0"/>
              <a:t>Are fault conduits or barriers to groundwater flow? Which faults should be included?</a:t>
            </a:r>
          </a:p>
          <a:p>
            <a:pPr lvl="1"/>
            <a:r>
              <a:rPr lang="en-US" dirty="0" smtClean="0"/>
              <a:t>Run </a:t>
            </a:r>
            <a:r>
              <a:rPr lang="en-US" dirty="0"/>
              <a:t>multiple sensitivity analyses under various stress conditions to test fault properties and their effects on the groundwater flow </a:t>
            </a:r>
            <a:r>
              <a:rPr lang="en-US" dirty="0" smtClean="0"/>
              <a:t>system in model. </a:t>
            </a:r>
          </a:p>
          <a:p>
            <a:pPr lvl="1"/>
            <a:r>
              <a:rPr lang="en-US" dirty="0" smtClean="0"/>
              <a:t>Findings </a:t>
            </a:r>
            <a:r>
              <a:rPr lang="en-US" dirty="0"/>
              <a:t>will be compared to aquifer test data and other water level </a:t>
            </a:r>
            <a:r>
              <a:rPr lang="en-US" dirty="0" smtClean="0"/>
              <a:t>data.</a:t>
            </a:r>
          </a:p>
          <a:p>
            <a:pPr lvl="1"/>
            <a:r>
              <a:rPr lang="en-US" dirty="0" smtClean="0"/>
              <a:t>If needed, update </a:t>
            </a:r>
            <a:r>
              <a:rPr lang="en-US" dirty="0"/>
              <a:t>model. </a:t>
            </a:r>
            <a:endParaRPr lang="en-US" dirty="0" smtClean="0"/>
          </a:p>
          <a:p>
            <a:r>
              <a:rPr lang="en-US" dirty="0" smtClean="0"/>
              <a:t>Update historical pumping in model </a:t>
            </a:r>
          </a:p>
          <a:p>
            <a:r>
              <a:rPr lang="en-US" dirty="0" smtClean="0"/>
              <a:t>Bring model up to at least 2010</a:t>
            </a:r>
          </a:p>
          <a:p>
            <a:r>
              <a:rPr lang="en-US" dirty="0" smtClean="0"/>
              <a:t>Update model with information from BRACS analysis (structure and aquifer properties)</a:t>
            </a:r>
            <a:endParaRPr lang="en-US" dirty="0"/>
          </a:p>
          <a:p>
            <a:pPr lvl="1"/>
            <a:endParaRPr lang="en-US" dirty="0"/>
          </a:p>
        </p:txBody>
      </p:sp>
    </p:spTree>
    <p:extLst>
      <p:ext uri="{BB962C8B-B14F-4D97-AF65-F5344CB8AC3E}">
        <p14:creationId xmlns:p14="http://schemas.microsoft.com/office/powerpoint/2010/main" val="962653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5" y="201373"/>
            <a:ext cx="8814816" cy="909828"/>
          </a:xfrm>
        </p:spPr>
        <p:txBody>
          <a:bodyPr>
            <a:normAutofit/>
          </a:bodyPr>
          <a:lstStyle/>
          <a:p>
            <a:r>
              <a:rPr lang="en-US" dirty="0" smtClean="0"/>
              <a:t>Proposed </a:t>
            </a:r>
            <a:r>
              <a:rPr lang="en-US" dirty="0" smtClean="0"/>
              <a:t>update to Scope of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a:t>Summarized proposed additional SOW</a:t>
            </a:r>
          </a:p>
          <a:p>
            <a:pPr lvl="1"/>
            <a:r>
              <a:rPr lang="en-US" dirty="0"/>
              <a:t>upgrades to the modeling code (gridding), </a:t>
            </a:r>
          </a:p>
          <a:p>
            <a:pPr lvl="1"/>
            <a:r>
              <a:rPr lang="en-US" dirty="0"/>
              <a:t>refinements to the model’s capacity to reflect the dynamics of groundwater-surface water interactions, and </a:t>
            </a:r>
          </a:p>
          <a:p>
            <a:pPr lvl="1"/>
            <a:r>
              <a:rPr lang="en-US" dirty="0"/>
              <a:t> task to re-investigate the application of recharge from precipitation to the groundwater flow system. </a:t>
            </a:r>
          </a:p>
          <a:p>
            <a:r>
              <a:rPr lang="en-US" dirty="0" smtClean="0"/>
              <a:t>Received Board </a:t>
            </a:r>
            <a:r>
              <a:rPr lang="en-US" dirty="0"/>
              <a:t>approval to proceed (December 14, 2015</a:t>
            </a:r>
            <a:r>
              <a:rPr lang="en-US" dirty="0" smtClean="0"/>
              <a:t>)</a:t>
            </a:r>
          </a:p>
          <a:p>
            <a:r>
              <a:rPr lang="en-US" dirty="0" smtClean="0"/>
              <a:t>Contracts to be completed by March 31, 2016</a:t>
            </a:r>
            <a:endParaRPr lang="en-US" dirty="0"/>
          </a:p>
          <a:p>
            <a:pPr lvl="1"/>
            <a:endParaRPr lang="en-US" dirty="0"/>
          </a:p>
        </p:txBody>
      </p:sp>
    </p:spTree>
    <p:extLst>
      <p:ext uri="{BB962C8B-B14F-4D97-AF65-F5344CB8AC3E}">
        <p14:creationId xmlns:p14="http://schemas.microsoft.com/office/powerpoint/2010/main" val="3324848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Feasibility </a:t>
            </a:r>
            <a:r>
              <a:rPr lang="en-US" dirty="0"/>
              <a:t>of using a model to evaluate DFCs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3554" y="3043123"/>
            <a:ext cx="4353181" cy="239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189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GAMs and DFCs</a:t>
            </a:r>
            <a:endParaRPr lang="en-US" dirty="0"/>
          </a:p>
        </p:txBody>
      </p:sp>
      <p:sp>
        <p:nvSpPr>
          <p:cNvPr id="3" name="Content Placeholder 2"/>
          <p:cNvSpPr>
            <a:spLocks noGrp="1"/>
          </p:cNvSpPr>
          <p:nvPr>
            <p:ph idx="1"/>
          </p:nvPr>
        </p:nvSpPr>
        <p:spPr/>
        <p:txBody>
          <a:bodyPr>
            <a:normAutofit fontScale="92500"/>
          </a:bodyPr>
          <a:lstStyle/>
          <a:p>
            <a:r>
              <a:rPr lang="en-US" dirty="0" smtClean="0"/>
              <a:t>GAMs provide regional answers. They provide the </a:t>
            </a:r>
            <a:r>
              <a:rPr lang="en-US" dirty="0"/>
              <a:t>“big picture” of effects of pumping on aquifer</a:t>
            </a:r>
          </a:p>
          <a:p>
            <a:r>
              <a:rPr lang="en-US" dirty="0" smtClean="0"/>
              <a:t>Not designed to match measured values for individual well</a:t>
            </a:r>
          </a:p>
          <a:p>
            <a:r>
              <a:rPr lang="en-US" dirty="0" smtClean="0"/>
              <a:t>Predictive pumping volumes and placement of pumping based on assumptions</a:t>
            </a:r>
          </a:p>
          <a:p>
            <a:r>
              <a:rPr lang="en-US" dirty="0" smtClean="0"/>
              <a:t>They are tools to help with groundwater management</a:t>
            </a:r>
          </a:p>
          <a:p>
            <a:r>
              <a:rPr lang="en-US" dirty="0" smtClean="0"/>
              <a:t>Many Districts use range/bracket </a:t>
            </a:r>
          </a:p>
        </p:txBody>
      </p:sp>
    </p:spTree>
    <p:extLst>
      <p:ext uri="{BB962C8B-B14F-4D97-AF65-F5344CB8AC3E}">
        <p14:creationId xmlns:p14="http://schemas.microsoft.com/office/powerpoint/2010/main" val="233776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from DFCs to MAGs</a:t>
            </a:r>
            <a:endParaRPr lang="en-US" dirty="0"/>
          </a:p>
        </p:txBody>
      </p:sp>
      <p:sp>
        <p:nvSpPr>
          <p:cNvPr id="3" name="Content Placeholder 2"/>
          <p:cNvSpPr>
            <a:spLocks noGrp="1"/>
          </p:cNvSpPr>
          <p:nvPr>
            <p:ph idx="1"/>
          </p:nvPr>
        </p:nvSpPr>
        <p:spPr/>
        <p:txBody>
          <a:bodyPr>
            <a:normAutofit fontScale="92500"/>
          </a:bodyPr>
          <a:lstStyle/>
          <a:p>
            <a:r>
              <a:rPr lang="en-US" dirty="0" smtClean="0"/>
              <a:t>The modeled available groundwater is the amount of groundwater pumping that will achieve the desired future condition(s).</a:t>
            </a:r>
          </a:p>
          <a:p>
            <a:r>
              <a:rPr lang="en-US" dirty="0" smtClean="0"/>
              <a:t>The modeled available groundwater will be provided to GCDs and regional water planning groups.  </a:t>
            </a:r>
          </a:p>
          <a:p>
            <a:r>
              <a:rPr lang="en-US" dirty="0" smtClean="0"/>
              <a:t>Regional planning groups express their planning efforts in 10-year increments extending 50 years in the future (2070 for next planning cycle).</a:t>
            </a:r>
            <a:endParaRPr lang="en-US" dirty="0"/>
          </a:p>
        </p:txBody>
      </p:sp>
    </p:spTree>
    <p:extLst>
      <p:ext uri="{BB962C8B-B14F-4D97-AF65-F5344CB8AC3E}">
        <p14:creationId xmlns:p14="http://schemas.microsoft.com/office/powerpoint/2010/main" val="4050350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from DFCs to MAGs (cont.)</a:t>
            </a:r>
            <a:endParaRPr lang="en-US" dirty="0"/>
          </a:p>
        </p:txBody>
      </p:sp>
      <p:sp>
        <p:nvSpPr>
          <p:cNvPr id="3" name="Content Placeholder 2"/>
          <p:cNvSpPr>
            <a:spLocks noGrp="1"/>
          </p:cNvSpPr>
          <p:nvPr>
            <p:ph idx="1"/>
          </p:nvPr>
        </p:nvSpPr>
        <p:spPr/>
        <p:txBody>
          <a:bodyPr>
            <a:normAutofit/>
          </a:bodyPr>
          <a:lstStyle/>
          <a:p>
            <a:r>
              <a:rPr lang="en-US" dirty="0" smtClean="0"/>
              <a:t>While not specified by law, we recommend that the desired future conditions statement carefully express the best available knowledge of future groundwater pumping (at 10 years intervals) to assist regional water planning groups in their projects. </a:t>
            </a:r>
          </a:p>
          <a:p>
            <a:r>
              <a:rPr lang="en-US" dirty="0" smtClean="0"/>
              <a:t>Please carefully consult the presentation at:</a:t>
            </a:r>
          </a:p>
          <a:p>
            <a:pPr marL="0" indent="0">
              <a:buNone/>
            </a:pPr>
            <a:r>
              <a:rPr lang="en-US" sz="2400" b="1" dirty="0">
                <a:solidFill>
                  <a:srgbClr val="C00000"/>
                </a:solidFill>
              </a:rPr>
              <a:t>http://www.twdb.texas.gov/groundwater/docs/How_to_Do_a_MAG_05_2014.pdf</a:t>
            </a:r>
          </a:p>
          <a:p>
            <a:pPr marL="0" indent="0">
              <a:buNone/>
            </a:pPr>
            <a:endParaRPr lang="en-US" dirty="0"/>
          </a:p>
        </p:txBody>
      </p:sp>
    </p:spTree>
    <p:extLst>
      <p:ext uri="{BB962C8B-B14F-4D97-AF65-F5344CB8AC3E}">
        <p14:creationId xmlns:p14="http://schemas.microsoft.com/office/powerpoint/2010/main" val="76503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MAG you get may depend on what you provide….</a:t>
            </a:r>
            <a:endParaRPr lang="en-US" dirty="0"/>
          </a:p>
        </p:txBody>
      </p:sp>
      <p:sp>
        <p:nvSpPr>
          <p:cNvPr id="3" name="Content Placeholder 2"/>
          <p:cNvSpPr>
            <a:spLocks noGrp="1"/>
          </p:cNvSpPr>
          <p:nvPr>
            <p:ph idx="1"/>
          </p:nvPr>
        </p:nvSpPr>
        <p:spPr/>
        <p:txBody>
          <a:bodyPr>
            <a:normAutofit lnSpcReduction="10000"/>
          </a:bodyPr>
          <a:lstStyle/>
          <a:p>
            <a:r>
              <a:rPr lang="en-US" dirty="0" smtClean="0"/>
              <a:t>Modeled available groundwater calculations are associated with a specific MODFLOW well file.</a:t>
            </a:r>
          </a:p>
          <a:p>
            <a:r>
              <a:rPr lang="en-US" dirty="0" smtClean="0"/>
              <a:t>It is preferred that desired future conditions submittals include the MODFLOW well file which achieves the desired future condition.</a:t>
            </a:r>
          </a:p>
          <a:p>
            <a:r>
              <a:rPr lang="en-US" dirty="0" smtClean="0"/>
              <a:t>If no well file is submitted, the TWDB groundwater availability modeling staff will develop the well file.</a:t>
            </a:r>
            <a:endParaRPr lang="en-US" dirty="0"/>
          </a:p>
        </p:txBody>
      </p:sp>
    </p:spTree>
    <p:extLst>
      <p:ext uri="{BB962C8B-B14F-4D97-AF65-F5344CB8AC3E}">
        <p14:creationId xmlns:p14="http://schemas.microsoft.com/office/powerpoint/2010/main" val="146911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Monitoring DFCs</a:t>
            </a:r>
            <a:br>
              <a:rPr lang="en-US" dirty="0"/>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8026" y="2443276"/>
            <a:ext cx="3321101" cy="2490826"/>
          </a:xfrm>
          <a:prstGeom prst="rect">
            <a:avLst/>
          </a:prstGeom>
        </p:spPr>
      </p:pic>
    </p:spTree>
    <p:extLst>
      <p:ext uri="{BB962C8B-B14F-4D97-AF65-F5344CB8AC3E}">
        <p14:creationId xmlns:p14="http://schemas.microsoft.com/office/powerpoint/2010/main" val="232023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DFC Monitoring</a:t>
            </a:r>
            <a:endParaRPr lang="en-US" dirty="0"/>
          </a:p>
        </p:txBody>
      </p:sp>
      <p:sp>
        <p:nvSpPr>
          <p:cNvPr id="3" name="Content Placeholder 2"/>
          <p:cNvSpPr>
            <a:spLocks noGrp="1"/>
          </p:cNvSpPr>
          <p:nvPr>
            <p:ph idx="1"/>
          </p:nvPr>
        </p:nvSpPr>
        <p:spPr/>
        <p:txBody>
          <a:bodyPr/>
          <a:lstStyle/>
          <a:p>
            <a:r>
              <a:rPr lang="en-US" dirty="0" smtClean="0"/>
              <a:t>Modeled Available Groundwater (MAGs) are to be considered when permitting</a:t>
            </a:r>
          </a:p>
          <a:p>
            <a:r>
              <a:rPr lang="en-US" dirty="0" smtClean="0"/>
              <a:t>Monitoring the aquifer determines if you are achieving DFCs (or not)</a:t>
            </a:r>
          </a:p>
          <a:p>
            <a:endParaRPr lang="en-US" dirty="0"/>
          </a:p>
        </p:txBody>
      </p:sp>
    </p:spTree>
    <p:extLst>
      <p:ext uri="{BB962C8B-B14F-4D97-AF65-F5344CB8AC3E}">
        <p14:creationId xmlns:p14="http://schemas.microsoft.com/office/powerpoint/2010/main" val="3854443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normAutofit fontScale="90000"/>
          </a:bodyPr>
          <a:lstStyle/>
          <a:p>
            <a:pPr algn="ctr"/>
            <a:r>
              <a:rPr lang="en-US" dirty="0" smtClean="0"/>
              <a:t>Contact Information</a:t>
            </a:r>
            <a:endParaRPr lang="en-US" dirty="0"/>
          </a:p>
        </p:txBody>
      </p:sp>
      <p:sp>
        <p:nvSpPr>
          <p:cNvPr id="3" name="Content Placeholder 2"/>
          <p:cNvSpPr>
            <a:spLocks noGrp="1"/>
          </p:cNvSpPr>
          <p:nvPr>
            <p:ph idx="1"/>
          </p:nvPr>
        </p:nvSpPr>
        <p:spPr>
          <a:xfrm>
            <a:off x="0" y="1524000"/>
            <a:ext cx="9144000" cy="4738116"/>
          </a:xfrm>
        </p:spPr>
        <p:txBody>
          <a:bodyPr>
            <a:normAutofit fontScale="77500" lnSpcReduction="20000"/>
          </a:bodyPr>
          <a:lstStyle/>
          <a:p>
            <a:pPr marL="0" indent="0" algn="ctr">
              <a:buNone/>
            </a:pPr>
            <a:r>
              <a:rPr lang="en-US" b="1" dirty="0" smtClean="0"/>
              <a:t>Cindy Ridgeway, P.G.</a:t>
            </a:r>
          </a:p>
          <a:p>
            <a:pPr marL="0" indent="0" algn="ctr">
              <a:buNone/>
            </a:pPr>
            <a:r>
              <a:rPr lang="en-US" b="1" dirty="0" smtClean="0"/>
              <a:t>Groundwater Availability Modeling Section </a:t>
            </a:r>
            <a:endParaRPr lang="en-US" dirty="0"/>
          </a:p>
          <a:p>
            <a:pPr marL="0" indent="0" algn="ctr">
              <a:buNone/>
            </a:pPr>
            <a:r>
              <a:rPr lang="en-US" b="1" dirty="0" smtClean="0"/>
              <a:t>512-936-2386 </a:t>
            </a:r>
            <a:endParaRPr lang="en-US" dirty="0"/>
          </a:p>
          <a:p>
            <a:pPr marL="0" indent="0" algn="ctr">
              <a:buNone/>
            </a:pPr>
            <a:r>
              <a:rPr lang="en-US" b="1" dirty="0" smtClean="0">
                <a:hlinkClick r:id="rId3"/>
              </a:rPr>
              <a:t>Cindy.ridgeway@twdb.texas.gov</a:t>
            </a:r>
            <a:r>
              <a:rPr lang="en-US" b="1" dirty="0" smtClean="0"/>
              <a:t> </a:t>
            </a:r>
          </a:p>
          <a:p>
            <a:pPr marL="0" indent="0">
              <a:buNone/>
            </a:pPr>
            <a:endParaRPr lang="en-US" b="1" dirty="0">
              <a:latin typeface="+mj-lt"/>
            </a:endParaRPr>
          </a:p>
          <a:p>
            <a:pPr marL="0" indent="0" algn="ctr">
              <a:buNone/>
            </a:pPr>
            <a:r>
              <a:rPr lang="en-US" b="1" dirty="0" smtClean="0">
                <a:latin typeface="Times New Roman" panose="02020603050405020304" pitchFamily="18" charset="0"/>
                <a:cs typeface="Times New Roman" panose="02020603050405020304" pitchFamily="18" charset="0"/>
              </a:rPr>
              <a:t>Texas Water Development Board</a:t>
            </a:r>
          </a:p>
          <a:p>
            <a:pPr marL="0" indent="0" algn="ctr">
              <a:buNone/>
            </a:pPr>
            <a:r>
              <a:rPr lang="en-US" b="1" dirty="0" smtClean="0">
                <a:latin typeface="Times New Roman" panose="02020603050405020304" pitchFamily="18" charset="0"/>
                <a:cs typeface="Times New Roman" panose="02020603050405020304" pitchFamily="18" charset="0"/>
              </a:rPr>
              <a:t>P.O. Box 13231</a:t>
            </a:r>
          </a:p>
          <a:p>
            <a:pPr marL="0" indent="0" algn="ctr">
              <a:buNone/>
            </a:pPr>
            <a:r>
              <a:rPr lang="en-US" b="1" dirty="0" smtClean="0">
                <a:latin typeface="Times New Roman" panose="02020603050405020304" pitchFamily="18" charset="0"/>
                <a:cs typeface="Times New Roman" panose="02020603050405020304" pitchFamily="18" charset="0"/>
              </a:rPr>
              <a:t>Austin, Texas 78711-3231</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Web information:</a:t>
            </a:r>
          </a:p>
          <a:p>
            <a:pPr marL="0" indent="0" algn="ctr">
              <a:buNone/>
            </a:pPr>
            <a:r>
              <a:rPr lang="en-US" b="1" dirty="0">
                <a:latin typeface="Times New Roman" panose="02020603050405020304" pitchFamily="18" charset="0"/>
                <a:cs typeface="Times New Roman" panose="02020603050405020304" pitchFamily="18" charset="0"/>
                <a:hlinkClick r:id="rId4"/>
              </a:rPr>
              <a:t>http://</a:t>
            </a:r>
            <a:r>
              <a:rPr lang="en-US" b="1" dirty="0" smtClean="0">
                <a:latin typeface="Times New Roman" panose="02020603050405020304" pitchFamily="18" charset="0"/>
                <a:cs typeface="Times New Roman" panose="02020603050405020304" pitchFamily="18" charset="0"/>
                <a:hlinkClick r:id="rId4"/>
              </a:rPr>
              <a:t>www.twdb.texas.gov/groundwater/models/gam/czwx_c/czwx_c.asp</a:t>
            </a:r>
            <a:endParaRPr lang="en-US" b="1" dirty="0" smtClean="0">
              <a:latin typeface="Times New Roman" panose="02020603050405020304" pitchFamily="18" charset="0"/>
              <a:cs typeface="Times New Roman" panose="02020603050405020304" pitchFamily="18" charset="0"/>
            </a:endParaRPr>
          </a:p>
          <a:p>
            <a:pPr marL="0" indent="0" algn="ctr">
              <a:buNone/>
            </a:pPr>
            <a:endParaRPr lang="en-US" b="1" dirty="0" smtClean="0">
              <a:latin typeface="Times New Roman" panose="02020603050405020304" pitchFamily="18" charset="0"/>
              <a:cs typeface="Times New Roman" panose="02020603050405020304" pitchFamily="18" charset="0"/>
            </a:endParaRPr>
          </a:p>
          <a:p>
            <a:pPr marL="0" indent="0" algn="ctr">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487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Disclaimer</a:t>
            </a:r>
            <a:endParaRPr lang="en-US" dirty="0"/>
          </a:p>
        </p:txBody>
      </p:sp>
      <p:sp>
        <p:nvSpPr>
          <p:cNvPr id="3" name="Content Placeholder 2"/>
          <p:cNvSpPr>
            <a:spLocks noGrp="1"/>
          </p:cNvSpPr>
          <p:nvPr>
            <p:ph idx="1"/>
          </p:nvPr>
        </p:nvSpPr>
        <p:spPr/>
        <p:txBody>
          <a:bodyPr anchor="ctr"/>
          <a:lstStyle/>
          <a:p>
            <a:pPr marL="0" indent="0">
              <a:buNone/>
            </a:pPr>
            <a:r>
              <a:rPr lang="en-US" dirty="0"/>
              <a:t>The following presentation is based upon professional research and analysis within the scope of the Texas Water Development Board’s statutory responsibilities and priorities but, unless specifically noted, does not necessarily reflect official Board positions or decisions.</a:t>
            </a:r>
          </a:p>
        </p:txBody>
      </p:sp>
    </p:spTree>
    <p:extLst>
      <p:ext uri="{BB962C8B-B14F-4D97-AF65-F5344CB8AC3E}">
        <p14:creationId xmlns:p14="http://schemas.microsoft.com/office/powerpoint/2010/main" val="382376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p:txBody>
          <a:bodyPr anchor="ctr">
            <a:normAutofit/>
          </a:bodyPr>
          <a:lstStyle/>
          <a:p>
            <a:r>
              <a:rPr lang="en-US" dirty="0" smtClean="0"/>
              <a:t>Introduction to Groundwater Availability Modeling (GAM) Program.</a:t>
            </a:r>
          </a:p>
          <a:p>
            <a:r>
              <a:rPr lang="en-US" dirty="0" smtClean="0"/>
              <a:t>Updates to regional model for Carrizo-Wilcox, Queen City, and Sparta aquifers</a:t>
            </a:r>
          </a:p>
          <a:p>
            <a:r>
              <a:rPr lang="en-US" dirty="0" smtClean="0"/>
              <a:t>Feasibility of using models to evaluate DFCs</a:t>
            </a:r>
          </a:p>
          <a:p>
            <a:r>
              <a:rPr lang="en-US" dirty="0" smtClean="0"/>
              <a:t>Monitoring DFCs</a:t>
            </a:r>
          </a:p>
        </p:txBody>
      </p:sp>
    </p:spTree>
    <p:extLst>
      <p:ext uri="{BB962C8B-B14F-4D97-AF65-F5344CB8AC3E}">
        <p14:creationId xmlns:p14="http://schemas.microsoft.com/office/powerpoint/2010/main" val="1831590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Groundwater Availability Modeling (GAM) Program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523" y="2836211"/>
            <a:ext cx="2545073" cy="2566063"/>
          </a:xfrm>
          <a:prstGeom prst="rect">
            <a:avLst/>
          </a:prstGeom>
        </p:spPr>
      </p:pic>
    </p:spTree>
    <p:extLst>
      <p:ext uri="{BB962C8B-B14F-4D97-AF65-F5344CB8AC3E}">
        <p14:creationId xmlns:p14="http://schemas.microsoft.com/office/powerpoint/2010/main" val="3490914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021"/>
            <a:ext cx="8229600" cy="1143000"/>
          </a:xfrm>
        </p:spPr>
        <p:txBody>
          <a:bodyPr>
            <a:normAutofit/>
          </a:bodyPr>
          <a:lstStyle/>
          <a:p>
            <a:r>
              <a:rPr lang="en-US" b="1" dirty="0" smtClean="0"/>
              <a:t>GAM Program</a:t>
            </a:r>
            <a:endParaRPr lang="en-US" b="1" dirty="0"/>
          </a:p>
        </p:txBody>
      </p:sp>
      <p:sp>
        <p:nvSpPr>
          <p:cNvPr id="3" name="Content Placeholder 2"/>
          <p:cNvSpPr>
            <a:spLocks noGrp="1"/>
          </p:cNvSpPr>
          <p:nvPr>
            <p:ph idx="1"/>
          </p:nvPr>
        </p:nvSpPr>
        <p:spPr>
          <a:xfrm>
            <a:off x="479146" y="1454506"/>
            <a:ext cx="8229600" cy="4389120"/>
          </a:xfrm>
        </p:spPr>
        <p:txBody>
          <a:bodyPr>
            <a:normAutofit fontScale="85000" lnSpcReduction="20000"/>
          </a:bodyPr>
          <a:lstStyle/>
          <a:p>
            <a:r>
              <a:rPr lang="en-US" b="1" dirty="0" smtClean="0">
                <a:latin typeface="+mj-lt"/>
              </a:rPr>
              <a:t>Aim</a:t>
            </a:r>
            <a:r>
              <a:rPr lang="en-US" dirty="0" smtClean="0">
                <a:latin typeface="+mj-lt"/>
              </a:rPr>
              <a:t>: Produce groundwater flow models for the major and minor aquifers of Texas.</a:t>
            </a:r>
          </a:p>
          <a:p>
            <a:r>
              <a:rPr lang="en-US" b="1" dirty="0" smtClean="0">
                <a:latin typeface="+mj-lt"/>
              </a:rPr>
              <a:t>Purpose</a:t>
            </a:r>
            <a:r>
              <a:rPr lang="en-US" dirty="0">
                <a:latin typeface="+mj-lt"/>
              </a:rPr>
              <a:t>: </a:t>
            </a:r>
            <a:r>
              <a:rPr lang="en-US" dirty="0" smtClean="0">
                <a:latin typeface="+mj-lt"/>
              </a:rPr>
              <a:t>Develop various tools </a:t>
            </a:r>
            <a:r>
              <a:rPr lang="en-US" dirty="0">
                <a:latin typeface="+mj-lt"/>
              </a:rPr>
              <a:t>that can be used to </a:t>
            </a:r>
            <a:r>
              <a:rPr lang="en-US" dirty="0" smtClean="0">
                <a:latin typeface="+mj-lt"/>
              </a:rPr>
              <a:t>aid in groundwater resources management by stakeholders. </a:t>
            </a:r>
            <a:endParaRPr lang="en-US" dirty="0">
              <a:latin typeface="+mj-lt"/>
            </a:endParaRPr>
          </a:p>
          <a:p>
            <a:r>
              <a:rPr lang="en-US" b="1" dirty="0">
                <a:latin typeface="+mj-lt"/>
              </a:rPr>
              <a:t>Public process</a:t>
            </a:r>
            <a:r>
              <a:rPr lang="en-US" dirty="0">
                <a:latin typeface="+mj-lt"/>
              </a:rPr>
              <a:t>: </a:t>
            </a:r>
            <a:r>
              <a:rPr lang="en-US" dirty="0" smtClean="0">
                <a:latin typeface="+mj-lt"/>
              </a:rPr>
              <a:t>Stakeholder involvement during model development process and during associated aquifer related projects-as applicable.</a:t>
            </a:r>
            <a:endParaRPr lang="en-US" dirty="0">
              <a:latin typeface="+mj-lt"/>
            </a:endParaRPr>
          </a:p>
          <a:p>
            <a:r>
              <a:rPr lang="en-US" b="1" dirty="0" smtClean="0">
                <a:latin typeface="+mj-lt"/>
              </a:rPr>
              <a:t>Models</a:t>
            </a:r>
            <a:r>
              <a:rPr lang="en-US" dirty="0" smtClean="0">
                <a:latin typeface="+mj-lt"/>
              </a:rPr>
              <a:t>: Freely available, standardized</a:t>
            </a:r>
            <a:r>
              <a:rPr lang="en-US" dirty="0">
                <a:latin typeface="+mj-lt"/>
              </a:rPr>
              <a:t>, thoroughly documented. Reports available over the internet. </a:t>
            </a:r>
          </a:p>
          <a:p>
            <a:r>
              <a:rPr lang="en-US" b="1" dirty="0">
                <a:latin typeface="+mj-lt"/>
              </a:rPr>
              <a:t>Living tools</a:t>
            </a:r>
            <a:r>
              <a:rPr lang="en-US" dirty="0">
                <a:latin typeface="+mj-lt"/>
              </a:rPr>
              <a:t>: </a:t>
            </a:r>
            <a:r>
              <a:rPr lang="en-US" dirty="0" smtClean="0">
                <a:latin typeface="+mj-lt"/>
              </a:rPr>
              <a:t>Periodically </a:t>
            </a:r>
            <a:r>
              <a:rPr lang="en-US" dirty="0">
                <a:latin typeface="+mj-lt"/>
              </a:rPr>
              <a:t>updated.</a:t>
            </a:r>
          </a:p>
          <a:p>
            <a:endParaRPr lang="en-US" dirty="0">
              <a:latin typeface="+mj-lt"/>
            </a:endParaRPr>
          </a:p>
        </p:txBody>
      </p:sp>
    </p:spTree>
    <p:extLst>
      <p:ext uri="{BB962C8B-B14F-4D97-AF65-F5344CB8AC3E}">
        <p14:creationId xmlns:p14="http://schemas.microsoft.com/office/powerpoint/2010/main" val="595538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508611"/>
            <a:ext cx="8229600" cy="909828"/>
          </a:xfrm>
        </p:spPr>
        <p:txBody>
          <a:bodyPr>
            <a:normAutofit/>
          </a:bodyPr>
          <a:lstStyle/>
          <a:p>
            <a:r>
              <a:rPr lang="en-US" dirty="0"/>
              <a:t>How we use Groundwater Models?</a:t>
            </a:r>
          </a:p>
        </p:txBody>
      </p:sp>
      <p:sp>
        <p:nvSpPr>
          <p:cNvPr id="3" name="Content Placeholder 2"/>
          <p:cNvSpPr>
            <a:spLocks noGrp="1"/>
          </p:cNvSpPr>
          <p:nvPr>
            <p:ph idx="1"/>
          </p:nvPr>
        </p:nvSpPr>
        <p:spPr>
          <a:xfrm>
            <a:off x="457200" y="2011680"/>
            <a:ext cx="8229600" cy="3971707"/>
          </a:xfrm>
        </p:spPr>
        <p:txBody>
          <a:bodyPr>
            <a:normAutofit fontScale="85000" lnSpcReduction="10000"/>
          </a:bodyPr>
          <a:lstStyle/>
          <a:p>
            <a:pPr marL="0" indent="0">
              <a:buNone/>
            </a:pPr>
            <a:r>
              <a:rPr lang="en-US" dirty="0" smtClean="0"/>
              <a:t> </a:t>
            </a:r>
            <a:r>
              <a:rPr lang="en-US" dirty="0"/>
              <a:t>Per Statute:</a:t>
            </a:r>
          </a:p>
          <a:p>
            <a:r>
              <a:rPr lang="en-US" dirty="0" smtClean="0"/>
              <a:t>Groundwater </a:t>
            </a:r>
            <a:r>
              <a:rPr lang="en-US" dirty="0"/>
              <a:t>management areas can use to assist in determining desired future conditions.</a:t>
            </a:r>
          </a:p>
          <a:p>
            <a:r>
              <a:rPr lang="en-US" dirty="0"/>
              <a:t>TWDB uses when calculating  estimated Modeled Available Groundwater.</a:t>
            </a:r>
          </a:p>
          <a:p>
            <a:r>
              <a:rPr lang="en-US" dirty="0"/>
              <a:t>TWDB uses when calculating Total Estimated Recoverable Storage</a:t>
            </a:r>
            <a:r>
              <a:rPr lang="en-US" dirty="0" smtClean="0"/>
              <a:t>.</a:t>
            </a:r>
          </a:p>
          <a:p>
            <a:r>
              <a:rPr lang="en-US" dirty="0"/>
              <a:t>TWDB provides groundwater conservation districts with water budget data for their management plans.</a:t>
            </a:r>
          </a:p>
          <a:p>
            <a:endParaRPr lang="en-US" dirty="0"/>
          </a:p>
          <a:p>
            <a:pPr marL="0" indent="0">
              <a:buNone/>
            </a:pPr>
            <a:endParaRPr lang="en-US" dirty="0"/>
          </a:p>
        </p:txBody>
      </p:sp>
    </p:spTree>
    <p:extLst>
      <p:ext uri="{BB962C8B-B14F-4D97-AF65-F5344CB8AC3E}">
        <p14:creationId xmlns:p14="http://schemas.microsoft.com/office/powerpoint/2010/main" val="244782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Updates to regional model for Carrizo-Wilcox, Queen City, and Sparta aquifers</a:t>
            </a:r>
          </a:p>
        </p:txBody>
      </p:sp>
      <p:pic>
        <p:nvPicPr>
          <p:cNvPr id="1026" name="Picture 2" descr="This map shows the extent and location of the central portion of the Carrizo-Wilcox Aquifer G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177" y="300288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79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jor aquifers of Texas overlain with the model area outlines of previous GAMs that focused on these aquifers." title="Major Aquifers and GA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8600"/>
            <a:ext cx="7665720" cy="5690616"/>
          </a:xfrm>
          <a:prstGeom prst="rect">
            <a:avLst/>
          </a:prstGeom>
        </p:spPr>
      </p:pic>
      <p:sp>
        <p:nvSpPr>
          <p:cNvPr id="2" name="Title 1"/>
          <p:cNvSpPr>
            <a:spLocks noGrp="1"/>
          </p:cNvSpPr>
          <p:nvPr>
            <p:ph type="title"/>
          </p:nvPr>
        </p:nvSpPr>
        <p:spPr>
          <a:xfrm>
            <a:off x="0" y="1524000"/>
            <a:ext cx="2133600" cy="1371600"/>
          </a:xfrm>
        </p:spPr>
        <p:txBody>
          <a:bodyPr>
            <a:normAutofit fontScale="90000"/>
          </a:bodyPr>
          <a:lstStyle/>
          <a:p>
            <a:r>
              <a:rPr lang="en-US" b="1" dirty="0" smtClean="0"/>
              <a:t>Major Aquifers</a:t>
            </a:r>
            <a:endParaRPr lang="en-US" b="1" dirty="0"/>
          </a:p>
        </p:txBody>
      </p:sp>
      <p:sp>
        <p:nvSpPr>
          <p:cNvPr id="4" name="Rounded Rectangle 3"/>
          <p:cNvSpPr/>
          <p:nvPr/>
        </p:nvSpPr>
        <p:spPr>
          <a:xfrm>
            <a:off x="5672937" y="2538374"/>
            <a:ext cx="1455725" cy="13167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85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or aquifers of Texas overlain with the model area outlines of previous GAMs that focused on these aquifers." title="Minor Aquifers and GAMs"/>
          <p:cNvPicPr>
            <a:picLocks noChangeAspect="1"/>
          </p:cNvPicPr>
          <p:nvPr/>
        </p:nvPicPr>
        <p:blipFill rotWithShape="1">
          <a:blip r:embed="rId3" cstate="print">
            <a:extLst>
              <a:ext uri="{28A0092B-C50C-407E-A947-70E740481C1C}">
                <a14:useLocalDpi xmlns:a14="http://schemas.microsoft.com/office/drawing/2010/main" val="0"/>
              </a:ext>
            </a:extLst>
          </a:blip>
          <a:srcRect l="4771" r="14147" b="15834"/>
          <a:stretch/>
        </p:blipFill>
        <p:spPr>
          <a:xfrm>
            <a:off x="1676400" y="76200"/>
            <a:ext cx="7427296" cy="6000348"/>
          </a:xfrm>
          <a:prstGeom prst="rect">
            <a:avLst/>
          </a:prstGeom>
        </p:spPr>
      </p:pic>
      <p:sp>
        <p:nvSpPr>
          <p:cNvPr id="2" name="Title 1"/>
          <p:cNvSpPr>
            <a:spLocks noGrp="1"/>
          </p:cNvSpPr>
          <p:nvPr>
            <p:ph type="title"/>
          </p:nvPr>
        </p:nvSpPr>
        <p:spPr>
          <a:xfrm>
            <a:off x="0" y="762000"/>
            <a:ext cx="2895600" cy="1371600"/>
          </a:xfrm>
        </p:spPr>
        <p:txBody>
          <a:bodyPr>
            <a:normAutofit fontScale="90000"/>
          </a:bodyPr>
          <a:lstStyle/>
          <a:p>
            <a:r>
              <a:rPr lang="en-US" b="1" dirty="0" smtClean="0"/>
              <a:t>Minor Aquifers</a:t>
            </a:r>
            <a:endParaRPr lang="en-US" b="1" dirty="0"/>
          </a:p>
        </p:txBody>
      </p:sp>
      <p:sp>
        <p:nvSpPr>
          <p:cNvPr id="3" name="Rounded Rectangle 2"/>
          <p:cNvSpPr/>
          <p:nvPr/>
        </p:nvSpPr>
        <p:spPr>
          <a:xfrm>
            <a:off x="6121567" y="3262580"/>
            <a:ext cx="1069273" cy="8485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5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wdb-ppt-white-template-footer-blue-15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4C5DBBC0C7C7428978FCC68991931A" ma:contentTypeVersion="1" ma:contentTypeDescription="Create a new document." ma:contentTypeScope="" ma:versionID="dc2edef465646d2252f09fe97b2eaeb5">
  <xsd:schema xmlns:xsd="http://www.w3.org/2001/XMLSchema" xmlns:xs="http://www.w3.org/2001/XMLSchema" xmlns:p="http://schemas.microsoft.com/office/2006/metadata/properties" xmlns:ns3="1d1cd5f6-0b24-4372-a421-267bbb80fed4" targetNamespace="http://schemas.microsoft.com/office/2006/metadata/properties" ma:root="true" ma:fieldsID="50cbcfa97df9423edd15a22962e38bac" ns3:_="">
    <xsd:import namespace="1d1cd5f6-0b24-4372-a421-267bbb80fed4"/>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1cd5f6-0b24-4372-a421-267bbb80fe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DD7328-BE09-4AC0-8880-1171EE181D3B}">
  <ds:schemaRefs>
    <ds:schemaRef ds:uri="http://schemas.microsoft.com/office/2006/metadata/properties"/>
    <ds:schemaRef ds:uri="1d1cd5f6-0b24-4372-a421-267bbb80fed4"/>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160AB09D-1FEE-403F-BFB8-56DF9B9EDEB6}">
  <ds:schemaRefs>
    <ds:schemaRef ds:uri="http://schemas.microsoft.com/sharepoint/v3/contenttype/forms"/>
  </ds:schemaRefs>
</ds:datastoreItem>
</file>

<file path=customXml/itemProps3.xml><?xml version="1.0" encoding="utf-8"?>
<ds:datastoreItem xmlns:ds="http://schemas.openxmlformats.org/officeDocument/2006/customXml" ds:itemID="{1ACC984A-1243-4252-A237-779CC252CC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1cd5f6-0b24-4372-a421-267bbb80f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twdb-ppt-white-template-footer-blue-1504</Template>
  <TotalTime>15565</TotalTime>
  <Words>771</Words>
  <Application>Microsoft Office PowerPoint</Application>
  <PresentationFormat>On-screen Show (4:3)</PresentationFormat>
  <Paragraphs>96</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twdb-ppt-white-template-footer-blue-1504</vt:lpstr>
      <vt:lpstr> What’s GAMs got to do with DFC/MAGs</vt:lpstr>
      <vt:lpstr>Disclaimer</vt:lpstr>
      <vt:lpstr>Agenda</vt:lpstr>
      <vt:lpstr>Groundwater Availability Modeling (GAM) Program</vt:lpstr>
      <vt:lpstr>GAM Program</vt:lpstr>
      <vt:lpstr>How we use Groundwater Models?</vt:lpstr>
      <vt:lpstr>Updates to regional model for Carrizo-Wilcox, Queen City, and Sparta aquifers</vt:lpstr>
      <vt:lpstr>Major Aquifers</vt:lpstr>
      <vt:lpstr>Minor Aquifers</vt:lpstr>
      <vt:lpstr>Scope of Work (SOW)</vt:lpstr>
      <vt:lpstr>Proposed update to Scope of Work</vt:lpstr>
      <vt:lpstr>Feasibility of using a model to evaluate DFCs</vt:lpstr>
      <vt:lpstr>GAMs and DFCs</vt:lpstr>
      <vt:lpstr>Going from DFCs to MAGs</vt:lpstr>
      <vt:lpstr>Going from DFCs to MAGs (cont.)</vt:lpstr>
      <vt:lpstr>What MAG you get may depend on what you provide….</vt:lpstr>
      <vt:lpstr>Monitoring DFCs </vt:lpstr>
      <vt:lpstr>DFC Monitoring</vt:lpstr>
      <vt:lpstr>Contact Information</vt:lpstr>
    </vt:vector>
  </TitlesOfParts>
  <Company>Intera,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 Lantz</dc:creator>
  <cp:lastModifiedBy>Cindy Ridgeway</cp:lastModifiedBy>
  <cp:revision>283</cp:revision>
  <cp:lastPrinted>2014-01-31T14:16:03Z</cp:lastPrinted>
  <dcterms:created xsi:type="dcterms:W3CDTF">2012-09-25T11:38:24Z</dcterms:created>
  <dcterms:modified xsi:type="dcterms:W3CDTF">2015-12-16T13:30:47Z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0x0101007F4C5DBBC0C7C7428978FCC68991931A</vt:lpwstr>
  </property>
</Properties>
</file>