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62" r:id="rId2"/>
    <p:sldId id="430" r:id="rId3"/>
    <p:sldId id="431" r:id="rId4"/>
    <p:sldId id="432" r:id="rId5"/>
    <p:sldId id="433" r:id="rId6"/>
    <p:sldId id="434" r:id="rId7"/>
    <p:sldId id="435" r:id="rId8"/>
    <p:sldId id="437" r:id="rId9"/>
    <p:sldId id="439" r:id="rId10"/>
    <p:sldId id="440" r:id="rId11"/>
    <p:sldId id="441" r:id="rId12"/>
    <p:sldId id="419" r:id="rId13"/>
    <p:sldId id="438" r:id="rId14"/>
    <p:sldId id="395" r:id="rId15"/>
  </p:sldIdLst>
  <p:sldSz cx="9144000" cy="6858000" type="screen4x3"/>
  <p:notesSz cx="7010400" cy="9236075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Tw Cen MT Condensed" panose="020B0606020104020203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87C2B"/>
    <a:srgbClr val="5091CD"/>
    <a:srgbClr val="CCECFF"/>
    <a:srgbClr val="CCFFFF"/>
    <a:srgbClr val="66FFFF"/>
    <a:srgbClr val="00CCFF"/>
    <a:srgbClr val="003767"/>
    <a:srgbClr val="524F26"/>
    <a:srgbClr val="00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269" autoAdjust="0"/>
  </p:normalViewPr>
  <p:slideViewPr>
    <p:cSldViewPr>
      <p:cViewPr varScale="1">
        <p:scale>
          <a:sx n="108" d="100"/>
          <a:sy n="108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56F0-BDEB-427A-B555-81B30F525C19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1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2202F-87C3-4B9D-B35C-8326DBF6F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 flipH="1"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003767"/>
              </a:gs>
              <a:gs pos="65000">
                <a:srgbClr val="003767"/>
              </a:gs>
              <a:gs pos="100000">
                <a:srgbClr val="524F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003767"/>
              </a:gs>
              <a:gs pos="65000">
                <a:srgbClr val="003767"/>
              </a:gs>
              <a:gs pos="100000">
                <a:srgbClr val="387C2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"/>
          <p:cNvSpPr txBox="1"/>
          <p:nvPr userDrawn="1"/>
        </p:nvSpPr>
        <p:spPr>
          <a:xfrm>
            <a:off x="0" y="6503612"/>
            <a:ext cx="552450" cy="2781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fld id="{FE64A2C2-AACE-4D2B-BEF7-8724032BF58B}" type="slidenum">
              <a:rPr lang="en-US" sz="1400" b="1" kern="1200" smtClean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Calibri"/>
              </a:rPr>
              <a:pPr marL="0" marR="0" algn="ct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dirty="0">
              <a:effectLst/>
              <a:latin typeface="Arial Narrow" panose="020B0606020202030204" pitchFamily="34" charset="0"/>
              <a:ea typeface="Times New Roman"/>
            </a:endParaRPr>
          </a:p>
        </p:txBody>
      </p:sp>
      <p:pic>
        <p:nvPicPr>
          <p:cNvPr id="62" name="Picture 4" descr="C:\Users\klantz\Documents\Kent\Corporate Stuff\New Logo\2\fina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44" y="6501384"/>
            <a:ext cx="1676399" cy="326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686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91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 flipH="1"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003767"/>
              </a:gs>
              <a:gs pos="65000">
                <a:srgbClr val="003767"/>
              </a:gs>
              <a:gs pos="100000">
                <a:srgbClr val="524F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7615"/>
            <a:ext cx="9144000" cy="6471071"/>
          </a:xfrm>
          <a:prstGeom prst="rect">
            <a:avLst/>
          </a:prstGeom>
          <a:gradFill flip="none" rotWithShape="1">
            <a:gsLst>
              <a:gs pos="0">
                <a:srgbClr val="003767"/>
              </a:gs>
              <a:gs pos="65000">
                <a:srgbClr val="003767"/>
              </a:gs>
              <a:gs pos="100000">
                <a:srgbClr val="387C2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"/>
          <p:cNvSpPr txBox="1"/>
          <p:nvPr userDrawn="1"/>
        </p:nvSpPr>
        <p:spPr>
          <a:xfrm>
            <a:off x="0" y="6503612"/>
            <a:ext cx="552450" cy="2781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fld id="{FE64A2C2-AACE-4D2B-BEF7-8724032BF58B}" type="slidenum">
              <a:rPr lang="en-US" sz="1400" b="1" kern="1200" smtClean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Calibri"/>
              </a:rPr>
              <a:pPr marL="0" marR="0" algn="ct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dirty="0">
              <a:effectLst/>
              <a:latin typeface="Arial Narrow" panose="020B0606020202030204" pitchFamily="34" charset="0"/>
              <a:ea typeface="Times New Roman"/>
            </a:endParaRPr>
          </a:p>
        </p:txBody>
      </p:sp>
      <p:pic>
        <p:nvPicPr>
          <p:cNvPr id="62" name="Picture 4" descr="C:\Users\klantz\Documents\Kent\Corporate Stuff\New Logo\2\fina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44" y="6501384"/>
            <a:ext cx="1676399" cy="326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914400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52400" y="3870543"/>
            <a:ext cx="8686800" cy="259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CF16-5F20-4D35-9B0E-EA8698B7BD6A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DF75-5EC6-466B-96B9-B19C0CCA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191000"/>
            <a:ext cx="9144000" cy="2667000"/>
          </a:xfrm>
          <a:prstGeom prst="rect">
            <a:avLst/>
          </a:prstGeom>
          <a:gradFill>
            <a:gsLst>
              <a:gs pos="0">
                <a:srgbClr val="005695">
                  <a:alpha val="50000"/>
                </a:srgbClr>
              </a:gs>
              <a:gs pos="40000">
                <a:srgbClr val="005695">
                  <a:alpha val="50000"/>
                </a:srgbClr>
              </a:gs>
              <a:gs pos="100000">
                <a:srgbClr val="524F26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"/>
            <a:ext cx="9144000" cy="3848087"/>
          </a:xfrm>
          <a:prstGeom prst="rect">
            <a:avLst/>
          </a:prstGeom>
          <a:gradFill>
            <a:gsLst>
              <a:gs pos="0">
                <a:srgbClr val="005695">
                  <a:alpha val="50000"/>
                </a:srgbClr>
              </a:gs>
              <a:gs pos="40000">
                <a:srgbClr val="005695">
                  <a:alpha val="50000"/>
                </a:srgbClr>
              </a:gs>
              <a:gs pos="100000">
                <a:srgbClr val="387C2B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rgbClr val="003767"/>
              </a:gs>
              <a:gs pos="65000">
                <a:srgbClr val="003767"/>
              </a:gs>
              <a:gs pos="100000">
                <a:srgbClr val="387C2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"/>
          <p:cNvSpPr txBox="1"/>
          <p:nvPr/>
        </p:nvSpPr>
        <p:spPr>
          <a:xfrm>
            <a:off x="11373" y="195921"/>
            <a:ext cx="9144000" cy="10788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</a:pPr>
            <a:r>
              <a:rPr lang="en-US" sz="28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/>
              </a:rPr>
              <a:t>Status Update on Research Project  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003767"/>
              </a:gs>
              <a:gs pos="65000">
                <a:srgbClr val="003767"/>
              </a:gs>
              <a:gs pos="100000">
                <a:srgbClr val="524F2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793" cy="4962574"/>
          </a:xfrm>
          <a:prstGeom prst="rect">
            <a:avLst/>
          </a:prstGeom>
        </p:spPr>
      </p:pic>
      <p:sp>
        <p:nvSpPr>
          <p:cNvPr id="13" name="Text Box 3"/>
          <p:cNvSpPr txBox="1"/>
          <p:nvPr/>
        </p:nvSpPr>
        <p:spPr>
          <a:xfrm>
            <a:off x="5550226" y="4823725"/>
            <a:ext cx="2151588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Times New Roman"/>
              </a:rPr>
              <a:t>Presented By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Times New Roman"/>
              </a:rPr>
              <a:t>: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Tw Cen MT Condensed" panose="020B0606020104020203" pitchFamily="34" charset="0"/>
              <a:ea typeface="Times New Roman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6807207" y="6462522"/>
            <a:ext cx="21336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Times New Roman"/>
              </a:rPr>
              <a:t>August 7, 2018</a:t>
            </a:r>
            <a:endParaRPr lang="en-US" sz="1600" b="1" dirty="0">
              <a:solidFill>
                <a:schemeClr val="bg1"/>
              </a:solidFill>
              <a:latin typeface="Tw Cen MT Condensed" panose="020B0606020104020203" pitchFamily="34" charset="0"/>
              <a:ea typeface="Times New Roman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6986707" y="5108694"/>
            <a:ext cx="2168666" cy="687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Times New Roman"/>
              </a:rPr>
              <a:t> Steve Young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Times New Roman"/>
              </a:rPr>
              <a:t> Jevon Harding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0"/>
              <a:ea typeface="Times New Roman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0"/>
              <a:ea typeface="Times New Roman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latin typeface="Tw Cen MT Condensed" panose="020B0606020104020203" pitchFamily="34" charset="0"/>
              <a:ea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44" y="5860098"/>
            <a:ext cx="2229354" cy="345550"/>
          </a:xfrm>
          <a:prstGeom prst="rect">
            <a:avLst/>
          </a:prstGeom>
        </p:spPr>
      </p:pic>
      <p:pic>
        <p:nvPicPr>
          <p:cNvPr id="20" name="Picture 2" descr="Post Oak Savannah Ground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26" y="1738961"/>
            <a:ext cx="2065653" cy="21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3"/>
          <p:cNvSpPr txBox="1"/>
          <p:nvPr/>
        </p:nvSpPr>
        <p:spPr>
          <a:xfrm>
            <a:off x="-253016" y="1545246"/>
            <a:ext cx="1839546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Times New Roman"/>
              </a:rPr>
              <a:t>Presented To: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Arial Black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11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8731-B533-440F-8198-BBA7B823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 Calculate Groundwater Flow Vectors using Groundwater Model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D0B2F-D67B-4D9C-B9E3-30D41DC48F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2956264" cy="29562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25AAC-5D8A-4699-9650-0274789DD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68" y="2057400"/>
            <a:ext cx="2956264" cy="295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BA945-BED8-483F-9FEE-59F55E684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" y="2057400"/>
            <a:ext cx="2956264" cy="2956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6B985-D981-4684-97C2-3CA2E46D4F87}"/>
              </a:ext>
            </a:extLst>
          </p:cNvPr>
          <p:cNvSpPr txBox="1"/>
          <p:nvPr/>
        </p:nvSpPr>
        <p:spPr>
          <a:xfrm>
            <a:off x="388768" y="1111209"/>
            <a:ext cx="235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Groundwater Flow Vectors before ASR Well begins 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50B51-E414-4553-BA1E-DBE49AA990BB}"/>
              </a:ext>
            </a:extLst>
          </p:cNvPr>
          <p:cNvSpPr txBox="1"/>
          <p:nvPr/>
        </p:nvSpPr>
        <p:spPr>
          <a:xfrm>
            <a:off x="3276599" y="1037555"/>
            <a:ext cx="238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Groundwater Flow Vectors During ASR Well Injection of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4AC8A-5C97-4D9D-A829-E185C65F4A7D}"/>
              </a:ext>
            </a:extLst>
          </p:cNvPr>
          <p:cNvSpPr txBox="1"/>
          <p:nvPr/>
        </p:nvSpPr>
        <p:spPr>
          <a:xfrm>
            <a:off x="6460309" y="972709"/>
            <a:ext cx="238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Groundwater Flow Vectors During Extraction of Injected Water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7FDC6-5A26-42B3-8FAB-8D90DA193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80184" y="5060991"/>
            <a:ext cx="647700" cy="72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C2A9D2-7FE9-4C04-8443-CA796CCD2838}"/>
              </a:ext>
            </a:extLst>
          </p:cNvPr>
          <p:cNvSpPr txBox="1"/>
          <p:nvPr/>
        </p:nvSpPr>
        <p:spPr>
          <a:xfrm>
            <a:off x="1597056" y="5238275"/>
            <a:ext cx="178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of Flow</a:t>
            </a:r>
          </a:p>
        </p:txBody>
      </p:sp>
    </p:spTree>
    <p:extLst>
      <p:ext uri="{BB962C8B-B14F-4D97-AF65-F5344CB8AC3E}">
        <p14:creationId xmlns:p14="http://schemas.microsoft.com/office/powerpoint/2010/main" val="306514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D25AAC-5D8A-4699-9650-0274789DD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09" y="2262542"/>
            <a:ext cx="2971800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BA945-BED8-483F-9FEE-59F55E684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30" y="2262542"/>
            <a:ext cx="3045781" cy="30457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1F24078-A5B1-4E8B-9D84-A056B89CE5E1}"/>
              </a:ext>
            </a:extLst>
          </p:cNvPr>
          <p:cNvSpPr txBox="1">
            <a:spLocks/>
          </p:cNvSpPr>
          <p:nvPr/>
        </p:nvSpPr>
        <p:spPr>
          <a:xfrm>
            <a:off x="228602" y="2042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Methodology:  Track Particles in Groundwater Flow Field using Groundwater Model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8E46E-9F31-4F88-8BC0-7CFBD4EEEFF6}"/>
              </a:ext>
            </a:extLst>
          </p:cNvPr>
          <p:cNvSpPr txBox="1"/>
          <p:nvPr/>
        </p:nvSpPr>
        <p:spPr>
          <a:xfrm>
            <a:off x="388768" y="1111209"/>
            <a:ext cx="235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Particle Tracking Before ASR Well begins operations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0AA188-9EAE-4169-8884-8B889D7129E0}"/>
              </a:ext>
            </a:extLst>
          </p:cNvPr>
          <p:cNvSpPr txBox="1"/>
          <p:nvPr/>
        </p:nvSpPr>
        <p:spPr>
          <a:xfrm>
            <a:off x="3276599" y="1037555"/>
            <a:ext cx="238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Particle Tracking  During ASR Well Injection of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F469A-E3B6-4B1A-8074-987C923C14B8}"/>
              </a:ext>
            </a:extLst>
          </p:cNvPr>
          <p:cNvSpPr txBox="1"/>
          <p:nvPr/>
        </p:nvSpPr>
        <p:spPr>
          <a:xfrm>
            <a:off x="6460309" y="972709"/>
            <a:ext cx="238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Particle Tracking During Extraction of Injected Water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DBB59-4E8F-4874-B108-4AD7B9DDA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096" y="5600845"/>
            <a:ext cx="885825" cy="80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5A33C-27DC-4676-8CCC-0816331DE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87" y="5590005"/>
            <a:ext cx="809625" cy="809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D47384-05F1-4C17-A22E-BD482C184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542"/>
            <a:ext cx="3045781" cy="3045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EEA1FB-A8C1-47F7-863D-79E08FFD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171" y="5600844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5211-9067-4647-8277-3008405B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Predicted Recovery Efficiency for Single ASR Well  (1 year cycle)</a:t>
            </a:r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3CA15343-30C0-43AB-B577-0D17963DCEF8}"/>
              </a:ext>
            </a:extLst>
          </p:cNvPr>
          <p:cNvSpPr/>
          <p:nvPr/>
        </p:nvSpPr>
        <p:spPr>
          <a:xfrm>
            <a:off x="613799" y="1429734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6181A-E315-4A50-9B0C-D627097719A6}"/>
              </a:ext>
            </a:extLst>
          </p:cNvPr>
          <p:cNvSpPr txBox="1"/>
          <p:nvPr/>
        </p:nvSpPr>
        <p:spPr>
          <a:xfrm>
            <a:off x="381000" y="96788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A665CEEC-DFB4-4A09-BE2C-8E0110D6312E}"/>
              </a:ext>
            </a:extLst>
          </p:cNvPr>
          <p:cNvSpPr/>
          <p:nvPr/>
        </p:nvSpPr>
        <p:spPr>
          <a:xfrm>
            <a:off x="2726945" y="1334168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729F09-03CC-4E6F-9449-E3C8CE1317CC}"/>
              </a:ext>
            </a:extLst>
          </p:cNvPr>
          <p:cNvCxnSpPr>
            <a:cxnSpLocks/>
          </p:cNvCxnSpPr>
          <p:nvPr/>
        </p:nvCxnSpPr>
        <p:spPr>
          <a:xfrm>
            <a:off x="2879345" y="1715167"/>
            <a:ext cx="0" cy="64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Or 11">
            <a:extLst>
              <a:ext uri="{FF2B5EF4-FFF2-40B4-BE49-F238E27FC236}">
                <a16:creationId xmlns:a16="http://schemas.microsoft.com/office/drawing/2014/main" id="{2D16A9EB-F80A-4DF7-B4C7-846FE8D74F40}"/>
              </a:ext>
            </a:extLst>
          </p:cNvPr>
          <p:cNvSpPr/>
          <p:nvPr/>
        </p:nvSpPr>
        <p:spPr>
          <a:xfrm>
            <a:off x="2789458" y="2444023"/>
            <a:ext cx="179774" cy="189391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84AC0-1629-47E1-AA0E-2CC3E794FA59}"/>
              </a:ext>
            </a:extLst>
          </p:cNvPr>
          <p:cNvSpPr txBox="1"/>
          <p:nvPr/>
        </p:nvSpPr>
        <p:spPr>
          <a:xfrm>
            <a:off x="3074101" y="2316197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Existing Nearby Well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093FF-011A-47EE-9104-1379C5258097}"/>
              </a:ext>
            </a:extLst>
          </p:cNvPr>
          <p:cNvSpPr txBox="1"/>
          <p:nvPr/>
        </p:nvSpPr>
        <p:spPr>
          <a:xfrm>
            <a:off x="2196133" y="1859191"/>
            <a:ext cx="68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1100 ft</a:t>
            </a:r>
          </a:p>
        </p:txBody>
      </p:sp>
      <p:sp>
        <p:nvSpPr>
          <p:cNvPr id="15" name="Flowchart: Summing Junction 14">
            <a:extLst>
              <a:ext uri="{FF2B5EF4-FFF2-40B4-BE49-F238E27FC236}">
                <a16:creationId xmlns:a16="http://schemas.microsoft.com/office/drawing/2014/main" id="{933A0189-9ECB-4DEF-85C0-1218B6BAB81F}"/>
              </a:ext>
            </a:extLst>
          </p:cNvPr>
          <p:cNvSpPr/>
          <p:nvPr/>
        </p:nvSpPr>
        <p:spPr>
          <a:xfrm>
            <a:off x="5067507" y="1332003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889F68-5BF5-4D51-AA75-AD00E6F8FAFA}"/>
              </a:ext>
            </a:extLst>
          </p:cNvPr>
          <p:cNvCxnSpPr>
            <a:cxnSpLocks/>
          </p:cNvCxnSpPr>
          <p:nvPr/>
        </p:nvCxnSpPr>
        <p:spPr>
          <a:xfrm>
            <a:off x="5219907" y="1713002"/>
            <a:ext cx="0" cy="1195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Or 16">
            <a:extLst>
              <a:ext uri="{FF2B5EF4-FFF2-40B4-BE49-F238E27FC236}">
                <a16:creationId xmlns:a16="http://schemas.microsoft.com/office/drawing/2014/main" id="{08554D2C-C185-464A-A975-B0A2A92E4533}"/>
              </a:ext>
            </a:extLst>
          </p:cNvPr>
          <p:cNvSpPr/>
          <p:nvPr/>
        </p:nvSpPr>
        <p:spPr>
          <a:xfrm>
            <a:off x="5130020" y="2971818"/>
            <a:ext cx="179774" cy="189391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733B3-8359-465C-9F60-F7A0CEC278EA}"/>
              </a:ext>
            </a:extLst>
          </p:cNvPr>
          <p:cNvSpPr txBox="1"/>
          <p:nvPr/>
        </p:nvSpPr>
        <p:spPr>
          <a:xfrm>
            <a:off x="4536695" y="1857026"/>
            <a:ext cx="68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2200 ft</a:t>
            </a:r>
          </a:p>
        </p:txBody>
      </p:sp>
      <p:sp>
        <p:nvSpPr>
          <p:cNvPr id="19" name="Flowchart: Summing Junction 18">
            <a:extLst>
              <a:ext uri="{FF2B5EF4-FFF2-40B4-BE49-F238E27FC236}">
                <a16:creationId xmlns:a16="http://schemas.microsoft.com/office/drawing/2014/main" id="{A1C3E801-5091-41AB-A9DA-A34CBF270267}"/>
              </a:ext>
            </a:extLst>
          </p:cNvPr>
          <p:cNvSpPr/>
          <p:nvPr/>
        </p:nvSpPr>
        <p:spPr>
          <a:xfrm>
            <a:off x="7632312" y="1328915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09C78D-21BF-41E2-8A4E-F3E36F0A28C1}"/>
              </a:ext>
            </a:extLst>
          </p:cNvPr>
          <p:cNvCxnSpPr>
            <a:cxnSpLocks/>
          </p:cNvCxnSpPr>
          <p:nvPr/>
        </p:nvCxnSpPr>
        <p:spPr>
          <a:xfrm>
            <a:off x="7784712" y="1709914"/>
            <a:ext cx="0" cy="1752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Or 20">
            <a:extLst>
              <a:ext uri="{FF2B5EF4-FFF2-40B4-BE49-F238E27FC236}">
                <a16:creationId xmlns:a16="http://schemas.microsoft.com/office/drawing/2014/main" id="{1C610E94-BBBB-4136-8E79-524EFEB10C9E}"/>
              </a:ext>
            </a:extLst>
          </p:cNvPr>
          <p:cNvSpPr/>
          <p:nvPr/>
        </p:nvSpPr>
        <p:spPr>
          <a:xfrm>
            <a:off x="7694825" y="3587467"/>
            <a:ext cx="179774" cy="189391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54C99-D437-44C3-9D4B-106D84AF4CD4}"/>
              </a:ext>
            </a:extLst>
          </p:cNvPr>
          <p:cNvSpPr txBox="1"/>
          <p:nvPr/>
        </p:nvSpPr>
        <p:spPr>
          <a:xfrm>
            <a:off x="7101500" y="1853938"/>
            <a:ext cx="68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4400 ft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C7B7C2-AD76-45DC-AFAD-382FE270AA5E}"/>
              </a:ext>
            </a:extLst>
          </p:cNvPr>
          <p:cNvSpPr txBox="1"/>
          <p:nvPr/>
        </p:nvSpPr>
        <p:spPr>
          <a:xfrm>
            <a:off x="478044" y="1898049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 Nearby Well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F6B32-F664-421A-A6C9-680C7C8D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4" y="2425186"/>
            <a:ext cx="1190025" cy="9991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F9FB54-476B-4EC5-8B6E-872DF31C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57" y="3013291"/>
            <a:ext cx="1876950" cy="999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EF3D83-986C-4209-AEA3-078BDB7E8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334" y="3715486"/>
            <a:ext cx="1876950" cy="9991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AB68EA-60B6-46A7-BD6D-4232E7B619B6}"/>
              </a:ext>
            </a:extLst>
          </p:cNvPr>
          <p:cNvSpPr txBox="1"/>
          <p:nvPr/>
        </p:nvSpPr>
        <p:spPr>
          <a:xfrm>
            <a:off x="5433948" y="2955622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Existing Nearby Well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D59D7B-366B-43A6-A42C-D47FDAA37FFD}"/>
              </a:ext>
            </a:extLst>
          </p:cNvPr>
          <p:cNvSpPr txBox="1"/>
          <p:nvPr/>
        </p:nvSpPr>
        <p:spPr>
          <a:xfrm>
            <a:off x="8001000" y="3647311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Existing Nearby Well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846CF1-8C62-4103-9C9F-F3539540F7C8}"/>
              </a:ext>
            </a:extLst>
          </p:cNvPr>
          <p:cNvSpPr txBox="1"/>
          <p:nvPr/>
        </p:nvSpPr>
        <p:spPr>
          <a:xfrm>
            <a:off x="2512032" y="96122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A95FBF-87F6-4D9D-8B3B-2E978E89A26B}"/>
              </a:ext>
            </a:extLst>
          </p:cNvPr>
          <p:cNvSpPr txBox="1"/>
          <p:nvPr/>
        </p:nvSpPr>
        <p:spPr>
          <a:xfrm>
            <a:off x="4852594" y="93276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5EE1D2-3EB7-4196-A187-B37F5DB633CD}"/>
              </a:ext>
            </a:extLst>
          </p:cNvPr>
          <p:cNvSpPr txBox="1"/>
          <p:nvPr/>
        </p:nvSpPr>
        <p:spPr>
          <a:xfrm>
            <a:off x="7327512" y="89618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C17034-B0D7-41DD-AD54-21DD1BDAF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237" y="4419494"/>
            <a:ext cx="1876950" cy="999101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186DC1C-1836-4247-BD69-7DDE340E47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4132" y="5282075"/>
            <a:ext cx="54102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Inject water at 100 </a:t>
            </a:r>
            <a:r>
              <a:rPr lang="en-US" sz="2600" b="1" dirty="0" err="1">
                <a:solidFill>
                  <a:srgbClr val="0070C0"/>
                </a:solidFill>
              </a:rPr>
              <a:t>gpm</a:t>
            </a:r>
            <a:r>
              <a:rPr lang="en-US" sz="2600" b="1" dirty="0">
                <a:solidFill>
                  <a:srgbClr val="0070C0"/>
                </a:solidFill>
              </a:rPr>
              <a:t> for 11 months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Extract water at 1100 </a:t>
            </a:r>
            <a:r>
              <a:rPr lang="en-US" sz="2600" b="1" dirty="0" err="1">
                <a:solidFill>
                  <a:srgbClr val="0070C0"/>
                </a:solidFill>
              </a:rPr>
              <a:t>gpm</a:t>
            </a:r>
            <a:r>
              <a:rPr lang="en-US" sz="2600" b="1" dirty="0">
                <a:solidFill>
                  <a:srgbClr val="0070C0"/>
                </a:solidFill>
              </a:rPr>
              <a:t> for 1 month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Calculate Recovery Efficiency after 24 months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992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5211-9067-4647-8277-3008405B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Predicted Recovery Efficiency for Single ASR Well (10 year cycle)</a:t>
            </a:r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3CA15343-30C0-43AB-B577-0D17963DCEF8}"/>
              </a:ext>
            </a:extLst>
          </p:cNvPr>
          <p:cNvSpPr/>
          <p:nvPr/>
        </p:nvSpPr>
        <p:spPr>
          <a:xfrm>
            <a:off x="613799" y="1429734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6181A-E315-4A50-9B0C-D627097719A6}"/>
              </a:ext>
            </a:extLst>
          </p:cNvPr>
          <p:cNvSpPr txBox="1"/>
          <p:nvPr/>
        </p:nvSpPr>
        <p:spPr>
          <a:xfrm>
            <a:off x="381000" y="96788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8" name="Flowchart: Summing Junction 7">
            <a:extLst>
              <a:ext uri="{FF2B5EF4-FFF2-40B4-BE49-F238E27FC236}">
                <a16:creationId xmlns:a16="http://schemas.microsoft.com/office/drawing/2014/main" id="{A665CEEC-DFB4-4A09-BE2C-8E0110D6312E}"/>
              </a:ext>
            </a:extLst>
          </p:cNvPr>
          <p:cNvSpPr/>
          <p:nvPr/>
        </p:nvSpPr>
        <p:spPr>
          <a:xfrm>
            <a:off x="2726945" y="1334168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729F09-03CC-4E6F-9449-E3C8CE1317CC}"/>
              </a:ext>
            </a:extLst>
          </p:cNvPr>
          <p:cNvCxnSpPr>
            <a:cxnSpLocks/>
          </p:cNvCxnSpPr>
          <p:nvPr/>
        </p:nvCxnSpPr>
        <p:spPr>
          <a:xfrm>
            <a:off x="2879345" y="1715167"/>
            <a:ext cx="0" cy="64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Or 11">
            <a:extLst>
              <a:ext uri="{FF2B5EF4-FFF2-40B4-BE49-F238E27FC236}">
                <a16:creationId xmlns:a16="http://schemas.microsoft.com/office/drawing/2014/main" id="{2D16A9EB-F80A-4DF7-B4C7-846FE8D74F40}"/>
              </a:ext>
            </a:extLst>
          </p:cNvPr>
          <p:cNvSpPr/>
          <p:nvPr/>
        </p:nvSpPr>
        <p:spPr>
          <a:xfrm>
            <a:off x="2789458" y="2444023"/>
            <a:ext cx="179774" cy="189391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84AC0-1629-47E1-AA0E-2CC3E794FA59}"/>
              </a:ext>
            </a:extLst>
          </p:cNvPr>
          <p:cNvSpPr txBox="1"/>
          <p:nvPr/>
        </p:nvSpPr>
        <p:spPr>
          <a:xfrm>
            <a:off x="3074101" y="2316197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Existing Nearby Well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093FF-011A-47EE-9104-1379C5258097}"/>
              </a:ext>
            </a:extLst>
          </p:cNvPr>
          <p:cNvSpPr txBox="1"/>
          <p:nvPr/>
        </p:nvSpPr>
        <p:spPr>
          <a:xfrm>
            <a:off x="2196133" y="1859191"/>
            <a:ext cx="68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1900 ft</a:t>
            </a:r>
          </a:p>
        </p:txBody>
      </p:sp>
      <p:sp>
        <p:nvSpPr>
          <p:cNvPr id="15" name="Flowchart: Summing Junction 14">
            <a:extLst>
              <a:ext uri="{FF2B5EF4-FFF2-40B4-BE49-F238E27FC236}">
                <a16:creationId xmlns:a16="http://schemas.microsoft.com/office/drawing/2014/main" id="{933A0189-9ECB-4DEF-85C0-1218B6BAB81F}"/>
              </a:ext>
            </a:extLst>
          </p:cNvPr>
          <p:cNvSpPr/>
          <p:nvPr/>
        </p:nvSpPr>
        <p:spPr>
          <a:xfrm>
            <a:off x="5067507" y="1332003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889F68-5BF5-4D51-AA75-AD00E6F8FAFA}"/>
              </a:ext>
            </a:extLst>
          </p:cNvPr>
          <p:cNvCxnSpPr>
            <a:cxnSpLocks/>
          </p:cNvCxnSpPr>
          <p:nvPr/>
        </p:nvCxnSpPr>
        <p:spPr>
          <a:xfrm>
            <a:off x="5219907" y="1713002"/>
            <a:ext cx="0" cy="1195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Or 16">
            <a:extLst>
              <a:ext uri="{FF2B5EF4-FFF2-40B4-BE49-F238E27FC236}">
                <a16:creationId xmlns:a16="http://schemas.microsoft.com/office/drawing/2014/main" id="{08554D2C-C185-464A-A975-B0A2A92E4533}"/>
              </a:ext>
            </a:extLst>
          </p:cNvPr>
          <p:cNvSpPr/>
          <p:nvPr/>
        </p:nvSpPr>
        <p:spPr>
          <a:xfrm>
            <a:off x="5130020" y="2971818"/>
            <a:ext cx="179774" cy="189391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733B3-8359-465C-9F60-F7A0CEC278EA}"/>
              </a:ext>
            </a:extLst>
          </p:cNvPr>
          <p:cNvSpPr txBox="1"/>
          <p:nvPr/>
        </p:nvSpPr>
        <p:spPr>
          <a:xfrm>
            <a:off x="4536695" y="1857026"/>
            <a:ext cx="68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3800 ft</a:t>
            </a:r>
          </a:p>
        </p:txBody>
      </p:sp>
      <p:sp>
        <p:nvSpPr>
          <p:cNvPr id="19" name="Flowchart: Summing Junction 18">
            <a:extLst>
              <a:ext uri="{FF2B5EF4-FFF2-40B4-BE49-F238E27FC236}">
                <a16:creationId xmlns:a16="http://schemas.microsoft.com/office/drawing/2014/main" id="{A1C3E801-5091-41AB-A9DA-A34CBF270267}"/>
              </a:ext>
            </a:extLst>
          </p:cNvPr>
          <p:cNvSpPr/>
          <p:nvPr/>
        </p:nvSpPr>
        <p:spPr>
          <a:xfrm>
            <a:off x="7632312" y="1328915"/>
            <a:ext cx="304800" cy="3048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09C78D-21BF-41E2-8A4E-F3E36F0A28C1}"/>
              </a:ext>
            </a:extLst>
          </p:cNvPr>
          <p:cNvCxnSpPr>
            <a:cxnSpLocks/>
          </p:cNvCxnSpPr>
          <p:nvPr/>
        </p:nvCxnSpPr>
        <p:spPr>
          <a:xfrm>
            <a:off x="7784712" y="1709914"/>
            <a:ext cx="0" cy="1752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Or 20">
            <a:extLst>
              <a:ext uri="{FF2B5EF4-FFF2-40B4-BE49-F238E27FC236}">
                <a16:creationId xmlns:a16="http://schemas.microsoft.com/office/drawing/2014/main" id="{1C610E94-BBBB-4136-8E79-524EFEB10C9E}"/>
              </a:ext>
            </a:extLst>
          </p:cNvPr>
          <p:cNvSpPr/>
          <p:nvPr/>
        </p:nvSpPr>
        <p:spPr>
          <a:xfrm>
            <a:off x="7694825" y="3587467"/>
            <a:ext cx="179774" cy="189391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54C99-D437-44C3-9D4B-106D84AF4CD4}"/>
              </a:ext>
            </a:extLst>
          </p:cNvPr>
          <p:cNvSpPr txBox="1"/>
          <p:nvPr/>
        </p:nvSpPr>
        <p:spPr>
          <a:xfrm>
            <a:off x="7101500" y="1853938"/>
            <a:ext cx="683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7600 ft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C7B7C2-AD76-45DC-AFAD-382FE270AA5E}"/>
              </a:ext>
            </a:extLst>
          </p:cNvPr>
          <p:cNvSpPr txBox="1"/>
          <p:nvPr/>
        </p:nvSpPr>
        <p:spPr>
          <a:xfrm>
            <a:off x="478044" y="1898049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 Nearby Well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AB68EA-60B6-46A7-BD6D-4232E7B619B6}"/>
              </a:ext>
            </a:extLst>
          </p:cNvPr>
          <p:cNvSpPr txBox="1"/>
          <p:nvPr/>
        </p:nvSpPr>
        <p:spPr>
          <a:xfrm>
            <a:off x="5433948" y="2955622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Existing Nearby Well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D59D7B-366B-43A6-A42C-D47FDAA37FFD}"/>
              </a:ext>
            </a:extLst>
          </p:cNvPr>
          <p:cNvSpPr txBox="1"/>
          <p:nvPr/>
        </p:nvSpPr>
        <p:spPr>
          <a:xfrm>
            <a:off x="8001000" y="3647311"/>
            <a:ext cx="97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Existing Nearby Well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846CF1-8C62-4103-9C9F-F3539540F7C8}"/>
              </a:ext>
            </a:extLst>
          </p:cNvPr>
          <p:cNvSpPr txBox="1"/>
          <p:nvPr/>
        </p:nvSpPr>
        <p:spPr>
          <a:xfrm>
            <a:off x="2512032" y="96122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A95FBF-87F6-4D9D-8B3B-2E978E89A26B}"/>
              </a:ext>
            </a:extLst>
          </p:cNvPr>
          <p:cNvSpPr txBox="1"/>
          <p:nvPr/>
        </p:nvSpPr>
        <p:spPr>
          <a:xfrm>
            <a:off x="4852594" y="93276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5EE1D2-3EB7-4196-A187-B37F5DB633CD}"/>
              </a:ext>
            </a:extLst>
          </p:cNvPr>
          <p:cNvSpPr txBox="1"/>
          <p:nvPr/>
        </p:nvSpPr>
        <p:spPr>
          <a:xfrm>
            <a:off x="7327512" y="89618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ASR well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186DC1C-1836-4247-BD69-7DDE340E47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4132" y="5282075"/>
            <a:ext cx="54102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Inject water at 100 </a:t>
            </a:r>
            <a:r>
              <a:rPr lang="en-US" sz="2600" b="1" dirty="0" err="1">
                <a:solidFill>
                  <a:srgbClr val="0070C0"/>
                </a:solidFill>
              </a:rPr>
              <a:t>gpm</a:t>
            </a:r>
            <a:r>
              <a:rPr lang="en-US" sz="2600" b="1" dirty="0">
                <a:solidFill>
                  <a:srgbClr val="0070C0"/>
                </a:solidFill>
              </a:rPr>
              <a:t> for 9.5 years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Extract water at 1900 </a:t>
            </a:r>
            <a:r>
              <a:rPr lang="en-US" sz="2600" b="1" dirty="0" err="1">
                <a:solidFill>
                  <a:srgbClr val="0070C0"/>
                </a:solidFill>
              </a:rPr>
              <a:t>gpm</a:t>
            </a:r>
            <a:r>
              <a:rPr lang="en-US" sz="2600" b="1" dirty="0">
                <a:solidFill>
                  <a:srgbClr val="0070C0"/>
                </a:solidFill>
              </a:rPr>
              <a:t> for 0.5 years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Calculate Recovery Efficiency after 20 years  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257A9-E27E-493B-AA7F-47D0380B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4" y="2357728"/>
            <a:ext cx="1354500" cy="999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C518B-9FC1-479F-BFF9-22CECF1D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65" y="2965373"/>
            <a:ext cx="1876950" cy="999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F9D56-7420-4937-BD36-2C8A0D89C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946" y="3611067"/>
            <a:ext cx="1876950" cy="999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7B0BA-AE0D-4DEB-A99E-D766A8BBF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237" y="4369305"/>
            <a:ext cx="1876950" cy="9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1136" b="1882"/>
          <a:stretch/>
        </p:blipFill>
        <p:spPr>
          <a:xfrm>
            <a:off x="0" y="-6797"/>
            <a:ext cx="9144000" cy="6468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D6CD85-2C48-4A75-B6D9-26DED47420A9}"/>
              </a:ext>
            </a:extLst>
          </p:cNvPr>
          <p:cNvSpPr txBox="1"/>
          <p:nvPr/>
        </p:nvSpPr>
        <p:spPr>
          <a:xfrm>
            <a:off x="5181600" y="2987457"/>
            <a:ext cx="2629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08402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EC00-4D47-4F4F-87C4-E356667F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EE2C-9CFE-474A-8CA3-23940A40B5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Surface-Water Groundwater Interactions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Aquifer Storage and Recovery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7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EC00-4D47-4F4F-87C4-E356667F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Manuscript for Texas Water Journal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1C4AE-14D9-4596-BBA2-62193A42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108471"/>
            <a:ext cx="64389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7364A-30BA-4E59-8DF1-6EE15DCA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54" y="946355"/>
            <a:ext cx="76395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EC00-4D47-4F4F-87C4-E356667F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Manuscript for Texas Water Journal: Recommended Actions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71333-DB13-4E5C-9921-988286B59A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Conduct Field Studies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Vet Approaches for Calculating Baseflow Using Hydrograph Separation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Update and Improve Groundwater Availability Models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Develop Science to Better Define Baseflow, </a:t>
            </a:r>
            <a:r>
              <a:rPr lang="en-US" dirty="0" err="1"/>
              <a:t>Bankflow</a:t>
            </a:r>
            <a:r>
              <a:rPr lang="en-US" dirty="0"/>
              <a:t>, and Underflow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EC00-4D47-4F4F-87C4-E356667F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Manuscript for Texas Water Journal: Conclusions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389F2-DAF9-458E-8269-691294BD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8" y="1752600"/>
            <a:ext cx="8861407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C1BB7F-70E0-493B-8156-06BDA0FD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Quantifying SW-GW Interaction: Contribution of Groundwater to Baseflow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E3016-6054-442C-A469-296D03DF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914400"/>
            <a:ext cx="4195753" cy="5885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5C79CBC-B59B-4031-9D8E-20DB92FAA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514696" cy="300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B2114-A4CB-4AB0-A2EF-B3BC6E55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9FDFF-EC40-466E-AC11-F0691426AF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Methodology Complete </a:t>
            </a:r>
          </a:p>
          <a:p>
            <a:r>
              <a:rPr lang="en-US" dirty="0"/>
              <a:t>INTERA internal testing complete – working  on  validating our solutions with one being developed by UT-Austin</a:t>
            </a:r>
          </a:p>
          <a:p>
            <a:r>
              <a:rPr lang="en-US" dirty="0"/>
              <a:t>Discovered that recovery rate is very sensitive to nearby pumping </a:t>
            </a:r>
          </a:p>
          <a:p>
            <a:r>
              <a:rPr lang="en-US" dirty="0"/>
              <a:t>Ready to begin applications in POSGCD using revised GAM</a:t>
            </a:r>
          </a:p>
        </p:txBody>
      </p:sp>
    </p:spTree>
    <p:extLst>
      <p:ext uri="{BB962C8B-B14F-4D97-AF65-F5344CB8AC3E}">
        <p14:creationId xmlns:p14="http://schemas.microsoft.com/office/powerpoint/2010/main" val="40991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B2114-A4CB-4AB0-A2EF-B3BC6E55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Texas Project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9FDFF-EC40-466E-AC11-F0691426AF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/>
              <a:t>Identification of Data Needs </a:t>
            </a:r>
          </a:p>
          <a:p>
            <a:pPr lvl="1"/>
            <a:r>
              <a:rPr lang="en-US" sz="2200" dirty="0"/>
              <a:t>Aquifer hydraulic properties</a:t>
            </a:r>
          </a:p>
          <a:p>
            <a:pPr lvl="1"/>
            <a:r>
              <a:rPr lang="en-US" sz="2200" dirty="0"/>
              <a:t>Groundwater geochemistry</a:t>
            </a:r>
          </a:p>
          <a:p>
            <a:r>
              <a:rPr lang="en-US" sz="2700" dirty="0"/>
              <a:t>Identification of Calculations and Modeling Approaches to Assess Feasibility of Water Injection, Storage and Recovery</a:t>
            </a:r>
          </a:p>
          <a:p>
            <a:pPr lvl="1"/>
            <a:r>
              <a:rPr lang="en-US" sz="2200" dirty="0"/>
              <a:t>Approaches for calculations (injection rates, travel distances)</a:t>
            </a:r>
          </a:p>
          <a:p>
            <a:pPr lvl="1"/>
            <a:r>
              <a:rPr lang="en-US" sz="2200" dirty="0"/>
              <a:t>Approaches for modeling (analytical and numerical models)</a:t>
            </a:r>
          </a:p>
          <a:p>
            <a:pPr lvl="1"/>
            <a:r>
              <a:rPr lang="en-US" sz="2200" dirty="0"/>
              <a:t>Present two case study applications </a:t>
            </a:r>
          </a:p>
          <a:p>
            <a:r>
              <a:rPr lang="en-US" sz="2700" dirty="0"/>
              <a:t>Development of Tracer Test Guidelines to Demonstrate Injected Water Recovery  </a:t>
            </a:r>
          </a:p>
          <a:p>
            <a:pPr lvl="1"/>
            <a:r>
              <a:rPr lang="en-US" sz="2200" dirty="0"/>
              <a:t>Tracer test guidelines for applicants to follow to demonstrate injected water recovery using pilot or full scale ASR wells </a:t>
            </a:r>
          </a:p>
          <a:p>
            <a:pPr lvl="1"/>
            <a:r>
              <a:rPr lang="en-US" sz="2200" dirty="0"/>
              <a:t>Documentation of one case study  </a:t>
            </a:r>
          </a:p>
          <a:p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7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8731-B533-440F-8198-BBA7B823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 Calculate Groundwater Water Levels using Groundwater Model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D0B2F-D67B-4D9C-B9E3-30D41DC48F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2956264" cy="29562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D25AAC-5D8A-4699-9650-0274789DD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68" y="2057400"/>
            <a:ext cx="2956264" cy="295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BA945-BED8-483F-9FEE-59F55E684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" y="2057400"/>
            <a:ext cx="2956264" cy="2956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0BE0E-70C9-4A46-827D-5D25600D3834}"/>
              </a:ext>
            </a:extLst>
          </p:cNvPr>
          <p:cNvSpPr txBox="1"/>
          <p:nvPr/>
        </p:nvSpPr>
        <p:spPr>
          <a:xfrm>
            <a:off x="3810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Contours of Water Levels before ASR Well begins operations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EBD37-454D-40E2-AE0A-46222ED8CF3E}"/>
              </a:ext>
            </a:extLst>
          </p:cNvPr>
          <p:cNvSpPr txBox="1"/>
          <p:nvPr/>
        </p:nvSpPr>
        <p:spPr>
          <a:xfrm>
            <a:off x="3276599" y="1037555"/>
            <a:ext cx="238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Contours of Water Levels During ASR Well Injection of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AA271-851C-47F0-A52C-7F5E6103CEB5}"/>
              </a:ext>
            </a:extLst>
          </p:cNvPr>
          <p:cNvSpPr txBox="1"/>
          <p:nvPr/>
        </p:nvSpPr>
        <p:spPr>
          <a:xfrm>
            <a:off x="6403109" y="96211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Contours of Water Levels During Extraction of Injected Water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F0051-DEA4-4829-92AD-070C7E97CA61}"/>
              </a:ext>
            </a:extLst>
          </p:cNvPr>
          <p:cNvSpPr txBox="1"/>
          <p:nvPr/>
        </p:nvSpPr>
        <p:spPr>
          <a:xfrm>
            <a:off x="152400" y="505569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Water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E3333-5645-40D2-8A1C-26DD0C08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537249" y="5652049"/>
            <a:ext cx="1421302" cy="228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ED9FB7-6B44-4B49-B179-A52193CAF2A0}"/>
              </a:ext>
            </a:extLst>
          </p:cNvPr>
          <p:cNvSpPr txBox="1"/>
          <p:nvPr/>
        </p:nvSpPr>
        <p:spPr>
          <a:xfrm>
            <a:off x="152400" y="6153422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Water Level</a:t>
            </a:r>
          </a:p>
        </p:txBody>
      </p:sp>
    </p:spTree>
    <p:extLst>
      <p:ext uri="{BB962C8B-B14F-4D97-AF65-F5344CB8AC3E}">
        <p14:creationId xmlns:p14="http://schemas.microsoft.com/office/powerpoint/2010/main" val="331601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13325</TotalTime>
  <Words>428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Black</vt:lpstr>
      <vt:lpstr>Calibri</vt:lpstr>
      <vt:lpstr>Arial</vt:lpstr>
      <vt:lpstr>Arial Narrow</vt:lpstr>
      <vt:lpstr>Tw Cen MT Condensed</vt:lpstr>
      <vt:lpstr>Times New Roman</vt:lpstr>
      <vt:lpstr>Office Theme</vt:lpstr>
      <vt:lpstr>PowerPoint Presentation</vt:lpstr>
      <vt:lpstr>Outline </vt:lpstr>
      <vt:lpstr>Manuscript for Texas Water Journal </vt:lpstr>
      <vt:lpstr>Manuscript for Texas Water Journal: Recommended Actions </vt:lpstr>
      <vt:lpstr>Manuscript for Texas Water Journal: Conclusions </vt:lpstr>
      <vt:lpstr>Quantifying SW-GW Interaction: Contribution of Groundwater to Baseflow </vt:lpstr>
      <vt:lpstr>ASR Update</vt:lpstr>
      <vt:lpstr>University of Texas Project </vt:lpstr>
      <vt:lpstr>Methodology:  Calculate Groundwater Water Levels using Groundwater Model </vt:lpstr>
      <vt:lpstr>Methodology:  Calculate Groundwater Flow Vectors using Groundwater Model </vt:lpstr>
      <vt:lpstr>PowerPoint Presentation</vt:lpstr>
      <vt:lpstr>Predicted Recovery Efficiency for Single ASR Well  (1 year cycle)</vt:lpstr>
      <vt:lpstr>Predicted Recovery Efficiency for Single ASR Well (10 year cycle)</vt:lpstr>
      <vt:lpstr>QUESTIONS  ?</vt:lpstr>
    </vt:vector>
  </TitlesOfParts>
  <Company>Intera,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Lantz</dc:creator>
  <cp:lastModifiedBy>Jevon Harding</cp:lastModifiedBy>
  <cp:revision>567</cp:revision>
  <cp:lastPrinted>2018-08-07T16:18:42Z</cp:lastPrinted>
  <dcterms:created xsi:type="dcterms:W3CDTF">2012-09-25T11:38:24Z</dcterms:created>
  <dcterms:modified xsi:type="dcterms:W3CDTF">2018-08-07T16:26:31Z</dcterms:modified>
</cp:coreProperties>
</file>