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62" r:id="rId2"/>
    <p:sldId id="805" r:id="rId3"/>
    <p:sldId id="1018" r:id="rId4"/>
    <p:sldId id="1021" r:id="rId5"/>
    <p:sldId id="1022" r:id="rId6"/>
    <p:sldId id="1020" r:id="rId7"/>
    <p:sldId id="1019" r:id="rId8"/>
    <p:sldId id="1023" r:id="rId9"/>
    <p:sldId id="924" r:id="rId10"/>
    <p:sldId id="987" r:id="rId11"/>
    <p:sldId id="989" r:id="rId12"/>
    <p:sldId id="990" r:id="rId13"/>
    <p:sldId id="1001" r:id="rId14"/>
    <p:sldId id="968" r:id="rId15"/>
    <p:sldId id="967" r:id="rId16"/>
    <p:sldId id="969" r:id="rId17"/>
    <p:sldId id="974" r:id="rId18"/>
    <p:sldId id="972" r:id="rId19"/>
    <p:sldId id="1016" r:id="rId20"/>
    <p:sldId id="1017" r:id="rId21"/>
    <p:sldId id="971" r:id="rId22"/>
    <p:sldId id="1026" r:id="rId23"/>
    <p:sldId id="1027" r:id="rId24"/>
    <p:sldId id="1011" r:id="rId25"/>
    <p:sldId id="1010" r:id="rId26"/>
    <p:sldId id="1008" r:id="rId27"/>
    <p:sldId id="1007" r:id="rId28"/>
    <p:sldId id="1009" r:id="rId29"/>
    <p:sldId id="1012" r:id="rId30"/>
    <p:sldId id="1013" r:id="rId31"/>
    <p:sldId id="1028" r:id="rId32"/>
    <p:sldId id="1029" r:id="rId33"/>
    <p:sldId id="918" r:id="rId34"/>
    <p:sldId id="390" r:id="rId35"/>
    <p:sldId id="371" r:id="rId36"/>
    <p:sldId id="1033" r:id="rId37"/>
    <p:sldId id="1030" r:id="rId38"/>
    <p:sldId id="1031" r:id="rId39"/>
    <p:sldId id="1032" r:id="rId40"/>
    <p:sldId id="1035" r:id="rId41"/>
    <p:sldId id="1036" r:id="rId42"/>
    <p:sldId id="1037" r:id="rId43"/>
    <p:sldId id="1038" r:id="rId44"/>
    <p:sldId id="963" r:id="rId45"/>
    <p:sldId id="1039" r:id="rId46"/>
    <p:sldId id="746" r:id="rId47"/>
    <p:sldId id="704" r:id="rId48"/>
    <p:sldId id="716" r:id="rId49"/>
    <p:sldId id="1041" r:id="rId50"/>
    <p:sldId id="1042" r:id="rId51"/>
    <p:sldId id="1043" r:id="rId52"/>
    <p:sldId id="633" r:id="rId53"/>
  </p:sldIdLst>
  <p:sldSz cx="9144000" cy="6858000" type="screen4x3"/>
  <p:notesSz cx="7010400" cy="9296400"/>
  <p:embeddedFontLst>
    <p:embeddedFont>
      <p:font typeface="Arial Narrow" panose="020B0604020202020204" pitchFamily="3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Tw Cen MT Condensed" panose="020B0606020104020203" pitchFamily="34" charset="77"/>
      <p:regular r:id="rId63"/>
      <p:bold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Young" initials="SY" lastIdx="5" clrIdx="0">
    <p:extLst>
      <p:ext uri="{19B8F6BF-5375-455C-9EA6-DF929625EA0E}">
        <p15:presenceInfo xmlns:p15="http://schemas.microsoft.com/office/powerpoint/2012/main" userId="S::syoung@intera.com::d5c1d94c-4f09-4d4c-9178-c17e751d67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C2B"/>
    <a:srgbClr val="FF9933"/>
    <a:srgbClr val="990000"/>
    <a:srgbClr val="FF3300"/>
    <a:srgbClr val="FFCC00"/>
    <a:srgbClr val="FFCC66"/>
    <a:srgbClr val="EAEAEA"/>
    <a:srgbClr val="5091CD"/>
    <a:srgbClr val="CCE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9" autoAdjust="0"/>
    <p:restoredTop sz="94965" autoAdjust="0"/>
  </p:normalViewPr>
  <p:slideViewPr>
    <p:cSldViewPr>
      <p:cViewPr varScale="1">
        <p:scale>
          <a:sx n="195" d="100"/>
          <a:sy n="195" d="100"/>
        </p:scale>
        <p:origin x="2288" y="16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6577"/>
          </a:xfrm>
          <a:prstGeom prst="rect">
            <a:avLst/>
          </a:prstGeom>
        </p:spPr>
        <p:txBody>
          <a:bodyPr vert="horz" lIns="91770" tIns="45885" rIns="91770" bIns="45885" rtlCol="0"/>
          <a:lstStyle>
            <a:lvl1pPr algn="l">
              <a:defRPr sz="1200"/>
            </a:lvl1pPr>
          </a:lstStyle>
          <a:p>
            <a:endParaRPr lang="en-US"/>
          </a:p>
        </p:txBody>
      </p:sp>
      <p:sp>
        <p:nvSpPr>
          <p:cNvPr id="3" name="Date Placeholder 2"/>
          <p:cNvSpPr>
            <a:spLocks noGrp="1"/>
          </p:cNvSpPr>
          <p:nvPr>
            <p:ph type="dt" idx="1"/>
          </p:nvPr>
        </p:nvSpPr>
        <p:spPr>
          <a:xfrm>
            <a:off x="3970340" y="1"/>
            <a:ext cx="3038475" cy="466577"/>
          </a:xfrm>
          <a:prstGeom prst="rect">
            <a:avLst/>
          </a:prstGeom>
        </p:spPr>
        <p:txBody>
          <a:bodyPr vert="horz" lIns="91770" tIns="45885" rIns="91770" bIns="45885" rtlCol="0"/>
          <a:lstStyle>
            <a:lvl1pPr algn="r">
              <a:defRPr sz="1200"/>
            </a:lvl1pPr>
          </a:lstStyle>
          <a:p>
            <a:fld id="{BA6356F0-BDEB-427A-B555-81B30F525C19}" type="datetimeFigureOut">
              <a:rPr lang="en-US" smtClean="0"/>
              <a:t>3/8/22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770" tIns="45885" rIns="91770" bIns="45885" rtlCol="0" anchor="ctr"/>
          <a:lstStyle/>
          <a:p>
            <a:endParaRPr lang="en-US"/>
          </a:p>
        </p:txBody>
      </p:sp>
      <p:sp>
        <p:nvSpPr>
          <p:cNvPr id="5" name="Notes Placeholder 4"/>
          <p:cNvSpPr>
            <a:spLocks noGrp="1"/>
          </p:cNvSpPr>
          <p:nvPr>
            <p:ph type="body" sz="quarter" idx="3"/>
          </p:nvPr>
        </p:nvSpPr>
        <p:spPr>
          <a:xfrm>
            <a:off x="701676" y="4474035"/>
            <a:ext cx="5607050" cy="3660717"/>
          </a:xfrm>
          <a:prstGeom prst="rect">
            <a:avLst/>
          </a:prstGeom>
        </p:spPr>
        <p:txBody>
          <a:bodyPr vert="horz" lIns="91770" tIns="45885" rIns="91770" bIns="458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823"/>
            <a:ext cx="3038475" cy="466577"/>
          </a:xfrm>
          <a:prstGeom prst="rect">
            <a:avLst/>
          </a:prstGeom>
        </p:spPr>
        <p:txBody>
          <a:bodyPr vert="horz" lIns="91770" tIns="45885" rIns="91770" bIns="45885" rtlCol="0" anchor="b"/>
          <a:lstStyle>
            <a:lvl1pPr algn="l">
              <a:defRPr sz="1200"/>
            </a:lvl1pPr>
          </a:lstStyle>
          <a:p>
            <a:endParaRPr lang="en-US"/>
          </a:p>
        </p:txBody>
      </p:sp>
      <p:sp>
        <p:nvSpPr>
          <p:cNvPr id="7" name="Slide Number Placeholder 6"/>
          <p:cNvSpPr>
            <a:spLocks noGrp="1"/>
          </p:cNvSpPr>
          <p:nvPr>
            <p:ph type="sldNum" sz="quarter" idx="5"/>
          </p:nvPr>
        </p:nvSpPr>
        <p:spPr>
          <a:xfrm>
            <a:off x="3970340" y="8829823"/>
            <a:ext cx="3038475" cy="466577"/>
          </a:xfrm>
          <a:prstGeom prst="rect">
            <a:avLst/>
          </a:prstGeom>
        </p:spPr>
        <p:txBody>
          <a:bodyPr vert="horz" lIns="91770" tIns="45885" rIns="91770" bIns="45885" rtlCol="0" anchor="b"/>
          <a:lstStyle>
            <a:lvl1pPr algn="r">
              <a:defRPr sz="1200"/>
            </a:lvl1pPr>
          </a:lstStyle>
          <a:p>
            <a:fld id="{0B62202F-87C3-4B9D-B35C-8326DBF6F5F7}" type="slidenum">
              <a:rPr lang="en-US" smtClean="0"/>
              <a:t>‹#›</a:t>
            </a:fld>
            <a:endParaRPr lang="en-US"/>
          </a:p>
        </p:txBody>
      </p:sp>
    </p:spTree>
    <p:extLst>
      <p:ext uri="{BB962C8B-B14F-4D97-AF65-F5344CB8AC3E}">
        <p14:creationId xmlns:p14="http://schemas.microsoft.com/office/powerpoint/2010/main" val="2063276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62202F-87C3-4B9D-B35C-8326DBF6F5F7}" type="slidenum">
              <a:rPr lang="en-US" smtClean="0"/>
              <a:t>1</a:t>
            </a:fld>
            <a:endParaRPr lang="en-US"/>
          </a:p>
        </p:txBody>
      </p:sp>
    </p:spTree>
    <p:extLst>
      <p:ext uri="{BB962C8B-B14F-4D97-AF65-F5344CB8AC3E}">
        <p14:creationId xmlns:p14="http://schemas.microsoft.com/office/powerpoint/2010/main" val="251787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202F-87C3-4B9D-B35C-8326DBF6F5F7}" type="slidenum">
              <a:rPr lang="en-US" smtClean="0"/>
              <a:t>34</a:t>
            </a:fld>
            <a:endParaRPr lang="en-US"/>
          </a:p>
        </p:txBody>
      </p:sp>
    </p:spTree>
    <p:extLst>
      <p:ext uri="{BB962C8B-B14F-4D97-AF65-F5344CB8AC3E}">
        <p14:creationId xmlns:p14="http://schemas.microsoft.com/office/powerpoint/2010/main" val="3402635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62202F-87C3-4B9D-B35C-8326DBF6F5F7}" type="slidenum">
              <a:rPr lang="en-US" smtClean="0"/>
              <a:t>46</a:t>
            </a:fld>
            <a:endParaRPr lang="en-US"/>
          </a:p>
        </p:txBody>
      </p:sp>
    </p:spTree>
    <p:extLst>
      <p:ext uri="{BB962C8B-B14F-4D97-AF65-F5344CB8AC3E}">
        <p14:creationId xmlns:p14="http://schemas.microsoft.com/office/powerpoint/2010/main" val="1193080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62202F-87C3-4B9D-B35C-8326DBF6F5F7}" type="slidenum">
              <a:rPr lang="en-US" smtClean="0"/>
              <a:t>48</a:t>
            </a:fld>
            <a:endParaRPr lang="en-US"/>
          </a:p>
        </p:txBody>
      </p:sp>
    </p:spTree>
    <p:extLst>
      <p:ext uri="{BB962C8B-B14F-4D97-AF65-F5344CB8AC3E}">
        <p14:creationId xmlns:p14="http://schemas.microsoft.com/office/powerpoint/2010/main" val="3650031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9144000" cy="914400"/>
          </a:xfrm>
          <a:prstGeom prst="rect">
            <a:avLst/>
          </a:prstGeom>
          <a:gradFill flip="none" rotWithShape="1">
            <a:gsLst>
              <a:gs pos="0">
                <a:srgbClr val="003767"/>
              </a:gs>
              <a:gs pos="65000">
                <a:srgbClr val="003767"/>
              </a:gs>
              <a:gs pos="100000">
                <a:srgbClr val="387C2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3"/>
          <p:cNvSpPr txBox="1"/>
          <p:nvPr userDrawn="1"/>
        </p:nvSpPr>
        <p:spPr>
          <a:xfrm>
            <a:off x="0" y="6503612"/>
            <a:ext cx="552450" cy="27818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fld id="{FE64A2C2-AACE-4D2B-BEF7-8724032BF58B}" type="slidenum">
              <a:rPr lang="en-US" sz="1400" b="1" kern="1200" smtClean="0">
                <a:solidFill>
                  <a:schemeClr val="tx1"/>
                </a:solidFill>
                <a:effectLst>
                  <a:outerShdw blurRad="50800" dist="38100" dir="2700000" algn="tl">
                    <a:srgbClr val="000000">
                      <a:alpha val="40000"/>
                    </a:srgbClr>
                  </a:outerShdw>
                </a:effectLst>
                <a:latin typeface="Arial Narrow" panose="020B0606020202030204" pitchFamily="34" charset="0"/>
                <a:ea typeface="Calibri"/>
              </a:rPr>
              <a:pPr marL="0" marR="0" algn="ctr">
                <a:spcBef>
                  <a:spcPts val="0"/>
                </a:spcBef>
                <a:spcAft>
                  <a:spcPts val="0"/>
                </a:spcAft>
              </a:pPr>
              <a:t>‹#›</a:t>
            </a:fld>
            <a:endParaRPr lang="en-US" sz="1400" dirty="0">
              <a:solidFill>
                <a:schemeClr val="tx1"/>
              </a:solidFill>
              <a:effectLst/>
              <a:latin typeface="Arial Narrow" panose="020B0606020202030204" pitchFamily="34" charset="0"/>
              <a:ea typeface="Times New Roman"/>
            </a:endParaRPr>
          </a:p>
        </p:txBody>
      </p:sp>
      <p:sp>
        <p:nvSpPr>
          <p:cNvPr id="5" name="Title 4"/>
          <p:cNvSpPr>
            <a:spLocks noGrp="1"/>
          </p:cNvSpPr>
          <p:nvPr>
            <p:ph type="title"/>
          </p:nvPr>
        </p:nvSpPr>
        <p:spPr>
          <a:xfrm>
            <a:off x="381000" y="0"/>
            <a:ext cx="8229600" cy="685800"/>
          </a:xfrm>
        </p:spPr>
        <p:txBody>
          <a:bodyPr>
            <a:normAutofit/>
          </a:bodyPr>
          <a:lstStyle>
            <a:lvl1pPr>
              <a:defRPr sz="3800">
                <a:solidFill>
                  <a:schemeClr val="bg1"/>
                </a:solidFill>
              </a:defRPr>
            </a:lvl1pPr>
          </a:lstStyle>
          <a:p>
            <a:r>
              <a:rPr lang="en-US" dirty="0"/>
              <a:t>Click to edit Master title style</a:t>
            </a:r>
          </a:p>
        </p:txBody>
      </p:sp>
      <p:sp>
        <p:nvSpPr>
          <p:cNvPr id="11" name="Content Placeholder 10"/>
          <p:cNvSpPr>
            <a:spLocks noGrp="1"/>
          </p:cNvSpPr>
          <p:nvPr>
            <p:ph sz="quarter" idx="10"/>
          </p:nvPr>
        </p:nvSpPr>
        <p:spPr>
          <a:xfrm>
            <a:off x="152400" y="1066800"/>
            <a:ext cx="8686800" cy="533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1917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1" name="Rectangle 60"/>
          <p:cNvSpPr/>
          <p:nvPr userDrawn="1"/>
        </p:nvSpPr>
        <p:spPr>
          <a:xfrm flipH="1">
            <a:off x="0" y="6477000"/>
            <a:ext cx="9144000" cy="381000"/>
          </a:xfrm>
          <a:prstGeom prst="rect">
            <a:avLst/>
          </a:prstGeom>
          <a:gradFill flip="none" rotWithShape="1">
            <a:gsLst>
              <a:gs pos="0">
                <a:srgbClr val="003767"/>
              </a:gs>
              <a:gs pos="65000">
                <a:srgbClr val="003767"/>
              </a:gs>
              <a:gs pos="100000">
                <a:srgbClr val="524F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0"/>
            <a:ext cx="9144000" cy="6477000"/>
          </a:xfrm>
          <a:prstGeom prst="rect">
            <a:avLst/>
          </a:prstGeom>
          <a:gradFill flip="none" rotWithShape="1">
            <a:gsLst>
              <a:gs pos="0">
                <a:srgbClr val="003767"/>
              </a:gs>
              <a:gs pos="65000">
                <a:srgbClr val="003767"/>
              </a:gs>
              <a:gs pos="100000">
                <a:srgbClr val="387C2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3"/>
          <p:cNvSpPr txBox="1"/>
          <p:nvPr userDrawn="1"/>
        </p:nvSpPr>
        <p:spPr>
          <a:xfrm>
            <a:off x="0" y="6503612"/>
            <a:ext cx="552450" cy="27818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fld id="{FE64A2C2-AACE-4D2B-BEF7-8724032BF58B}" type="slidenum">
              <a:rPr lang="en-US" sz="1400" b="1" kern="1200" smtClean="0">
                <a:solidFill>
                  <a:srgbClr val="FFFFFF"/>
                </a:solidFill>
                <a:effectLst>
                  <a:outerShdw blurRad="50800" dist="38100" dir="2700000" algn="tl">
                    <a:srgbClr val="000000">
                      <a:alpha val="40000"/>
                    </a:srgbClr>
                  </a:outerShdw>
                </a:effectLst>
                <a:latin typeface="Arial Narrow" panose="020B0606020202030204" pitchFamily="34" charset="0"/>
                <a:ea typeface="Calibri"/>
              </a:rPr>
              <a:pPr marL="0" marR="0" algn="ctr">
                <a:spcBef>
                  <a:spcPts val="0"/>
                </a:spcBef>
                <a:spcAft>
                  <a:spcPts val="0"/>
                </a:spcAft>
              </a:pPr>
              <a:t>‹#›</a:t>
            </a:fld>
            <a:endParaRPr lang="en-US" sz="1400" dirty="0">
              <a:effectLst/>
              <a:latin typeface="Arial Narrow" panose="020B0606020202030204" pitchFamily="34" charset="0"/>
              <a:ea typeface="Times New Roman"/>
            </a:endParaRPr>
          </a:p>
        </p:txBody>
      </p:sp>
      <p:sp>
        <p:nvSpPr>
          <p:cNvPr id="5" name="Title 4"/>
          <p:cNvSpPr>
            <a:spLocks noGrp="1"/>
          </p:cNvSpPr>
          <p:nvPr>
            <p:ph type="title"/>
          </p:nvPr>
        </p:nvSpPr>
        <p:spPr>
          <a:xfrm>
            <a:off x="304800" y="2133600"/>
            <a:ext cx="8229600" cy="1905000"/>
          </a:xfrm>
        </p:spPr>
        <p:txBody>
          <a:bodyPr>
            <a:normAutofit/>
          </a:bodyPr>
          <a:lstStyle>
            <a:lvl1pPr>
              <a:defRPr sz="3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11512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8C09B-2E15-4F09-BA68-439E2F550D7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45282FD-9FB6-4D17-B1C0-A7D4B9533D0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3BA08B7-1666-4717-B150-EEEC408BADAA}"/>
              </a:ext>
            </a:extLst>
          </p:cNvPr>
          <p:cNvSpPr>
            <a:spLocks noGrp="1"/>
          </p:cNvSpPr>
          <p:nvPr>
            <p:ph type="dt" sz="half" idx="10"/>
          </p:nvPr>
        </p:nvSpPr>
        <p:spPr>
          <a:xfrm>
            <a:off x="6858000" y="6400800"/>
            <a:ext cx="2133600" cy="365125"/>
          </a:xfrm>
        </p:spPr>
        <p:txBody>
          <a:bodyPr/>
          <a:lstStyle/>
          <a:p>
            <a:fld id="{83768075-B72A-4F77-8747-5C8AA380461B}" type="datetimeFigureOut">
              <a:rPr lang="en-US" smtClean="0"/>
              <a:t>3/8/22</a:t>
            </a:fld>
            <a:endParaRPr lang="en-US"/>
          </a:p>
        </p:txBody>
      </p:sp>
      <p:sp>
        <p:nvSpPr>
          <p:cNvPr id="5" name="Footer Placeholder 4">
            <a:extLst>
              <a:ext uri="{FF2B5EF4-FFF2-40B4-BE49-F238E27FC236}">
                <a16:creationId xmlns:a16="http://schemas.microsoft.com/office/drawing/2014/main" id="{41753BF1-0FDA-4BA4-B9AD-082E651B0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75CC4-123D-4E67-80F6-AE5B0E50A6C7}"/>
              </a:ext>
            </a:extLst>
          </p:cNvPr>
          <p:cNvSpPr>
            <a:spLocks noGrp="1"/>
          </p:cNvSpPr>
          <p:nvPr>
            <p:ph type="sldNum" sz="quarter" idx="12"/>
          </p:nvPr>
        </p:nvSpPr>
        <p:spPr>
          <a:xfrm>
            <a:off x="228600" y="6400800"/>
            <a:ext cx="1066800" cy="365125"/>
          </a:xfrm>
        </p:spPr>
        <p:txBody>
          <a:bodyPr/>
          <a:lstStyle>
            <a:lvl1pPr>
              <a:defRPr>
                <a:solidFill>
                  <a:schemeClr val="tx1"/>
                </a:solidFill>
              </a:defRPr>
            </a:lvl1pPr>
          </a:lstStyle>
          <a:p>
            <a:fld id="{C7C112C0-7DCC-406C-B603-2EB2F3B15283}" type="slidenum">
              <a:rPr lang="en-US" smtClean="0"/>
              <a:pPr/>
              <a:t>‹#›</a:t>
            </a:fld>
            <a:endParaRPr lang="en-US" dirty="0">
              <a:solidFill>
                <a:schemeClr val="tx1"/>
              </a:solidFill>
            </a:endParaRPr>
          </a:p>
        </p:txBody>
      </p:sp>
    </p:spTree>
    <p:extLst>
      <p:ext uri="{BB962C8B-B14F-4D97-AF65-F5344CB8AC3E}">
        <p14:creationId xmlns:p14="http://schemas.microsoft.com/office/powerpoint/2010/main" val="909375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1" name="Rectangle 60"/>
          <p:cNvSpPr/>
          <p:nvPr userDrawn="1"/>
        </p:nvSpPr>
        <p:spPr>
          <a:xfrm flipH="1">
            <a:off x="0" y="6477000"/>
            <a:ext cx="9144000" cy="381000"/>
          </a:xfrm>
          <a:prstGeom prst="rect">
            <a:avLst/>
          </a:prstGeom>
          <a:gradFill flip="none" rotWithShape="1">
            <a:gsLst>
              <a:gs pos="0">
                <a:srgbClr val="003767"/>
              </a:gs>
              <a:gs pos="65000">
                <a:srgbClr val="003767"/>
              </a:gs>
              <a:gs pos="100000">
                <a:srgbClr val="524F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7615"/>
            <a:ext cx="9144000" cy="6471071"/>
          </a:xfrm>
          <a:prstGeom prst="rect">
            <a:avLst/>
          </a:prstGeom>
          <a:gradFill flip="none" rotWithShape="1">
            <a:gsLst>
              <a:gs pos="0">
                <a:srgbClr val="003767"/>
              </a:gs>
              <a:gs pos="65000">
                <a:srgbClr val="003767"/>
              </a:gs>
              <a:gs pos="100000">
                <a:srgbClr val="387C2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3"/>
          <p:cNvSpPr txBox="1"/>
          <p:nvPr userDrawn="1"/>
        </p:nvSpPr>
        <p:spPr>
          <a:xfrm>
            <a:off x="0" y="6503612"/>
            <a:ext cx="552450" cy="27818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fld id="{FE64A2C2-AACE-4D2B-BEF7-8724032BF58B}" type="slidenum">
              <a:rPr lang="en-US" sz="1400" b="1" kern="1200" smtClean="0">
                <a:solidFill>
                  <a:srgbClr val="FFFFFF"/>
                </a:solidFill>
                <a:effectLst>
                  <a:outerShdw blurRad="50800" dist="38100" dir="2700000" algn="tl">
                    <a:srgbClr val="000000">
                      <a:alpha val="40000"/>
                    </a:srgbClr>
                  </a:outerShdw>
                </a:effectLst>
                <a:latin typeface="Arial Narrow" panose="020B0606020202030204" pitchFamily="34" charset="0"/>
                <a:ea typeface="Calibri"/>
              </a:rPr>
              <a:pPr marL="0" marR="0" algn="ctr">
                <a:spcBef>
                  <a:spcPts val="0"/>
                </a:spcBef>
                <a:spcAft>
                  <a:spcPts val="0"/>
                </a:spcAft>
              </a:pPr>
              <a:t>‹#›</a:t>
            </a:fld>
            <a:endParaRPr lang="en-US" sz="1400" dirty="0">
              <a:effectLst/>
              <a:latin typeface="Arial Narrow" panose="020B0606020202030204" pitchFamily="34" charset="0"/>
              <a:ea typeface="Times New Roman"/>
            </a:endParaRPr>
          </a:p>
        </p:txBody>
      </p:sp>
      <p:pic>
        <p:nvPicPr>
          <p:cNvPr id="62" name="Picture 4" descr="C:\Users\klantz\Documents\Kent\Corporate Stuff\New Logo\2\final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71644" y="6501384"/>
            <a:ext cx="1676399" cy="3263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1981200"/>
            <a:ext cx="8229600" cy="914400"/>
          </a:xfrm>
        </p:spPr>
        <p:txBody>
          <a:bodyPr>
            <a:normAutofit/>
          </a:bodyPr>
          <a:lstStyle>
            <a:lvl1pPr>
              <a:defRPr sz="3800">
                <a:solidFill>
                  <a:schemeClr val="bg1"/>
                </a:solidFill>
              </a:defRPr>
            </a:lvl1pPr>
          </a:lstStyle>
          <a:p>
            <a:r>
              <a:rPr lang="en-US" dirty="0"/>
              <a:t>Click to edit Master title style</a:t>
            </a:r>
          </a:p>
        </p:txBody>
      </p:sp>
      <p:sp>
        <p:nvSpPr>
          <p:cNvPr id="11" name="Content Placeholder 10"/>
          <p:cNvSpPr>
            <a:spLocks noGrp="1"/>
          </p:cNvSpPr>
          <p:nvPr>
            <p:ph sz="quarter" idx="10"/>
          </p:nvPr>
        </p:nvSpPr>
        <p:spPr>
          <a:xfrm>
            <a:off x="152400" y="3870543"/>
            <a:ext cx="8686800" cy="2590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04867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ECF16-5F20-4D35-9B0E-EA8698B7BD6A}" type="datetimeFigureOut">
              <a:rPr lang="en-US" smtClean="0"/>
              <a:t>3/8/22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FDF75-5EC6-466B-96B9-B19C0CCA786A}" type="slidenum">
              <a:rPr lang="en-US" smtClean="0"/>
              <a:t>‹#›</a:t>
            </a:fld>
            <a:endParaRPr lang="en-US"/>
          </a:p>
        </p:txBody>
      </p:sp>
    </p:spTree>
    <p:extLst>
      <p:ext uri="{BB962C8B-B14F-4D97-AF65-F5344CB8AC3E}">
        <p14:creationId xmlns:p14="http://schemas.microsoft.com/office/powerpoint/2010/main" val="2856816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0" y="4191000"/>
            <a:ext cx="9144000" cy="2667000"/>
          </a:xfrm>
          <a:prstGeom prst="rect">
            <a:avLst/>
          </a:prstGeom>
          <a:gradFill>
            <a:gsLst>
              <a:gs pos="0">
                <a:srgbClr val="005695">
                  <a:alpha val="50000"/>
                </a:srgbClr>
              </a:gs>
              <a:gs pos="40000">
                <a:srgbClr val="005695">
                  <a:alpha val="50000"/>
                </a:srgbClr>
              </a:gs>
              <a:gs pos="100000">
                <a:srgbClr val="524F26">
                  <a:alpha val="5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0" y="-1"/>
            <a:ext cx="9144000" cy="3848087"/>
          </a:xfrm>
          <a:prstGeom prst="rect">
            <a:avLst/>
          </a:prstGeom>
          <a:gradFill>
            <a:gsLst>
              <a:gs pos="0">
                <a:srgbClr val="005695">
                  <a:alpha val="50000"/>
                </a:srgbClr>
              </a:gs>
              <a:gs pos="40000">
                <a:srgbClr val="005695">
                  <a:alpha val="50000"/>
                </a:srgbClr>
              </a:gs>
              <a:gs pos="100000">
                <a:srgbClr val="387C2B">
                  <a:alpha val="5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0"/>
            <a:ext cx="9144000" cy="1371600"/>
          </a:xfrm>
          <a:prstGeom prst="rect">
            <a:avLst/>
          </a:prstGeom>
          <a:gradFill>
            <a:gsLst>
              <a:gs pos="0">
                <a:srgbClr val="003767"/>
              </a:gs>
              <a:gs pos="65000">
                <a:srgbClr val="003767"/>
              </a:gs>
              <a:gs pos="100000">
                <a:srgbClr val="387C2B"/>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Box 3"/>
          <p:cNvSpPr txBox="1"/>
          <p:nvPr/>
        </p:nvSpPr>
        <p:spPr>
          <a:xfrm>
            <a:off x="0" y="34047"/>
            <a:ext cx="9144000" cy="10788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90000"/>
              </a:lnSpc>
            </a:pPr>
            <a:r>
              <a:rPr lang="en-US" sz="3100" b="1" spc="5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a:rPr>
              <a:t>POSGCD Desired Future Conditions Committee  </a:t>
            </a:r>
          </a:p>
        </p:txBody>
      </p:sp>
      <p:sp>
        <p:nvSpPr>
          <p:cNvPr id="19" name="Rectangle 18"/>
          <p:cNvSpPr/>
          <p:nvPr/>
        </p:nvSpPr>
        <p:spPr>
          <a:xfrm flipH="1">
            <a:off x="0" y="6248400"/>
            <a:ext cx="9144000" cy="609600"/>
          </a:xfrm>
          <a:prstGeom prst="rect">
            <a:avLst/>
          </a:prstGeom>
          <a:gradFill>
            <a:gsLst>
              <a:gs pos="0">
                <a:srgbClr val="003767"/>
              </a:gs>
              <a:gs pos="65000">
                <a:srgbClr val="003767"/>
              </a:gs>
              <a:gs pos="100000">
                <a:srgbClr val="524F2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0" y="1524000"/>
            <a:ext cx="9144793" cy="4962574"/>
          </a:xfrm>
          <a:prstGeom prst="rect">
            <a:avLst/>
          </a:prstGeom>
        </p:spPr>
      </p:pic>
      <p:sp>
        <p:nvSpPr>
          <p:cNvPr id="13" name="Text Box 3"/>
          <p:cNvSpPr txBox="1"/>
          <p:nvPr/>
        </p:nvSpPr>
        <p:spPr>
          <a:xfrm>
            <a:off x="5410200" y="5105400"/>
            <a:ext cx="2151588"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r">
              <a:spcBef>
                <a:spcPts val="0"/>
              </a:spcBef>
              <a:spcAft>
                <a:spcPts val="0"/>
              </a:spcAft>
            </a:pPr>
            <a:r>
              <a:rPr lang="en-US" sz="1700" b="1" dirty="0">
                <a:solidFill>
                  <a:schemeClr val="bg1"/>
                </a:solidFill>
                <a:effectLst>
                  <a:outerShdw blurRad="38100" dist="38100" dir="2700000" algn="tl">
                    <a:srgbClr val="000000">
                      <a:alpha val="43137"/>
                    </a:srgbClr>
                  </a:outerShdw>
                </a:effectLst>
                <a:latin typeface="+mj-lt"/>
                <a:ea typeface="Times New Roman"/>
              </a:rPr>
              <a:t>Presented By</a:t>
            </a:r>
            <a:r>
              <a:rPr lang="en-US" sz="1400" b="1" dirty="0">
                <a:solidFill>
                  <a:schemeClr val="bg1"/>
                </a:solidFill>
                <a:effectLst>
                  <a:outerShdw blurRad="38100" dist="38100" dir="2700000" algn="tl">
                    <a:srgbClr val="000000">
                      <a:alpha val="43137"/>
                    </a:srgbClr>
                  </a:outerShdw>
                </a:effectLst>
                <a:latin typeface="Tw Cen MT Condensed" panose="020B0606020104020203" pitchFamily="34" charset="0"/>
                <a:ea typeface="Times New Roman"/>
              </a:rPr>
              <a:t>:</a:t>
            </a:r>
          </a:p>
          <a:p>
            <a:pPr marL="0" marR="0" algn="r">
              <a:spcBef>
                <a:spcPts val="0"/>
              </a:spcBef>
              <a:spcAft>
                <a:spcPts val="0"/>
              </a:spcAft>
            </a:pPr>
            <a:endParaRPr lang="en-US" sz="1200" b="1" dirty="0">
              <a:solidFill>
                <a:schemeClr val="bg1"/>
              </a:solidFill>
              <a:latin typeface="Tw Cen MT Condensed" panose="020B0606020104020203" pitchFamily="34" charset="0"/>
              <a:ea typeface="Times New Roman"/>
            </a:endParaRPr>
          </a:p>
        </p:txBody>
      </p:sp>
      <p:sp>
        <p:nvSpPr>
          <p:cNvPr id="14" name="Text Box 3"/>
          <p:cNvSpPr txBox="1"/>
          <p:nvPr/>
        </p:nvSpPr>
        <p:spPr>
          <a:xfrm>
            <a:off x="6807207" y="6462522"/>
            <a:ext cx="21336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r">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mj-lt"/>
                <a:ea typeface="Times New Roman"/>
              </a:rPr>
              <a:t>March 8, 2022</a:t>
            </a:r>
            <a:endParaRPr lang="en-US" sz="1600" b="1" dirty="0">
              <a:solidFill>
                <a:schemeClr val="bg1"/>
              </a:solidFill>
              <a:latin typeface="+mj-lt"/>
              <a:ea typeface="Times New Roman"/>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5867400"/>
            <a:ext cx="2229354" cy="376348"/>
          </a:xfrm>
          <a:prstGeom prst="rect">
            <a:avLst/>
          </a:prstGeom>
        </p:spPr>
      </p:pic>
      <p:pic>
        <p:nvPicPr>
          <p:cNvPr id="20" name="Picture 2" descr="Post Oak Savannah Groundwa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828800"/>
            <a:ext cx="2065653" cy="215338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3">
            <a:extLst>
              <a:ext uri="{FF2B5EF4-FFF2-40B4-BE49-F238E27FC236}">
                <a16:creationId xmlns:a16="http://schemas.microsoft.com/office/drawing/2014/main" id="{79E32826-2314-45A9-8DD5-85BEAC1FB5A1}"/>
              </a:ext>
            </a:extLst>
          </p:cNvPr>
          <p:cNvSpPr txBox="1"/>
          <p:nvPr/>
        </p:nvSpPr>
        <p:spPr>
          <a:xfrm>
            <a:off x="7006378" y="5410200"/>
            <a:ext cx="2168666"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b="1" dirty="0">
                <a:solidFill>
                  <a:schemeClr val="bg1"/>
                </a:solidFill>
                <a:effectLst>
                  <a:outerShdw blurRad="38100" dist="38100" dir="2700000" algn="tl">
                    <a:srgbClr val="000000">
                      <a:alpha val="43137"/>
                    </a:srgbClr>
                  </a:outerShdw>
                </a:effectLst>
                <a:latin typeface="+mj-lt"/>
                <a:ea typeface="Times New Roman"/>
              </a:rPr>
              <a:t>Steve Young  </a:t>
            </a:r>
          </a:p>
        </p:txBody>
      </p:sp>
    </p:spTree>
    <p:extLst>
      <p:ext uri="{BB962C8B-B14F-4D97-AF65-F5344CB8AC3E}">
        <p14:creationId xmlns:p14="http://schemas.microsoft.com/office/powerpoint/2010/main" val="2916117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F5ECCA-57F6-45C5-9201-F071A51629B6}"/>
              </a:ext>
            </a:extLst>
          </p:cNvPr>
          <p:cNvSpPr>
            <a:spLocks noGrp="1"/>
          </p:cNvSpPr>
          <p:nvPr>
            <p:ph type="title"/>
          </p:nvPr>
        </p:nvSpPr>
        <p:spPr/>
        <p:txBody>
          <a:bodyPr/>
          <a:lstStyle/>
          <a:p>
            <a:r>
              <a:rPr lang="en-US" dirty="0"/>
              <a:t>Major Updates to Guidance Document </a:t>
            </a:r>
          </a:p>
        </p:txBody>
      </p:sp>
      <p:sp>
        <p:nvSpPr>
          <p:cNvPr id="5" name="Content Placeholder 4">
            <a:extLst>
              <a:ext uri="{FF2B5EF4-FFF2-40B4-BE49-F238E27FC236}">
                <a16:creationId xmlns:a16="http://schemas.microsoft.com/office/drawing/2014/main" id="{78A42840-F8AE-4ADD-AFEB-5FDA94796180}"/>
              </a:ext>
            </a:extLst>
          </p:cNvPr>
          <p:cNvSpPr>
            <a:spLocks noGrp="1"/>
          </p:cNvSpPr>
          <p:nvPr>
            <p:ph sz="quarter" idx="10"/>
          </p:nvPr>
        </p:nvSpPr>
        <p:spPr>
          <a:xfrm>
            <a:off x="381000" y="1080064"/>
            <a:ext cx="8458200" cy="5473136"/>
          </a:xfrm>
        </p:spPr>
        <p:txBody>
          <a:bodyPr>
            <a:normAutofit lnSpcReduction="10000"/>
          </a:bodyPr>
          <a:lstStyle/>
          <a:p>
            <a:pPr>
              <a:spcAft>
                <a:spcPts val="1000"/>
              </a:spcAft>
            </a:pPr>
            <a:r>
              <a:rPr lang="en-US" sz="2600" dirty="0"/>
              <a:t>Addition of Transducer Wells </a:t>
            </a:r>
          </a:p>
          <a:p>
            <a:pPr>
              <a:spcAft>
                <a:spcPts val="1000"/>
              </a:spcAft>
            </a:pPr>
            <a:r>
              <a:rPr lang="en-US" sz="2600" dirty="0"/>
              <a:t>Update Monitoring Well Information Including Aquifer Assignments </a:t>
            </a:r>
          </a:p>
          <a:p>
            <a:pPr>
              <a:spcAft>
                <a:spcPts val="1000"/>
              </a:spcAft>
            </a:pPr>
            <a:r>
              <a:rPr lang="en-US" sz="2600" dirty="0"/>
              <a:t>Averaging Period Changed from November 1 to April to January 1 to April 30  </a:t>
            </a:r>
          </a:p>
          <a:p>
            <a:pPr>
              <a:spcAft>
                <a:spcPts val="1000"/>
              </a:spcAft>
            </a:pPr>
            <a:r>
              <a:rPr lang="en-US" sz="2600" dirty="0"/>
              <a:t>Option to Use Common Wells or All Available Wells for Each Year </a:t>
            </a:r>
          </a:p>
          <a:p>
            <a:pPr>
              <a:spcAft>
                <a:spcPts val="1000"/>
              </a:spcAft>
            </a:pPr>
            <a:r>
              <a:rPr lang="en-US" sz="2600" dirty="0"/>
              <a:t>Expanded Data Analysis Methods to Include Two Geostatistical Methods </a:t>
            </a:r>
          </a:p>
          <a:p>
            <a:pPr lvl="1">
              <a:spcAft>
                <a:spcPts val="1000"/>
              </a:spcAft>
            </a:pPr>
            <a:r>
              <a:rPr lang="en-US" sz="2200" dirty="0"/>
              <a:t>Kriged Water Levels</a:t>
            </a:r>
          </a:p>
          <a:p>
            <a:pPr lvl="1">
              <a:spcAft>
                <a:spcPts val="1000"/>
              </a:spcAft>
            </a:pPr>
            <a:r>
              <a:rPr lang="en-US" sz="2200" dirty="0"/>
              <a:t>Kriged Residual </a:t>
            </a:r>
          </a:p>
          <a:p>
            <a:pPr marL="0" indent="0">
              <a:spcAft>
                <a:spcPts val="1000"/>
              </a:spcAft>
              <a:buNone/>
            </a:pPr>
            <a:endParaRPr lang="en-US" sz="2200" dirty="0"/>
          </a:p>
          <a:p>
            <a:pPr>
              <a:spcAft>
                <a:spcPts val="1000"/>
              </a:spcAft>
            </a:pPr>
            <a:endParaRPr lang="en-US" sz="2600" dirty="0"/>
          </a:p>
          <a:p>
            <a:pPr marL="0" indent="0">
              <a:spcAft>
                <a:spcPts val="1000"/>
              </a:spcAft>
              <a:buNone/>
            </a:pPr>
            <a:endParaRPr lang="en-US" sz="2600" dirty="0"/>
          </a:p>
          <a:p>
            <a:pPr>
              <a:spcAft>
                <a:spcPts val="1000"/>
              </a:spcAft>
            </a:pPr>
            <a:endParaRPr lang="en-US" sz="2600" dirty="0"/>
          </a:p>
          <a:p>
            <a:pPr marL="0" indent="0">
              <a:spcAft>
                <a:spcPts val="1000"/>
              </a:spcAft>
              <a:buNone/>
            </a:pPr>
            <a:endParaRPr lang="en-US" sz="2600" dirty="0"/>
          </a:p>
          <a:p>
            <a:pPr marL="0" indent="0">
              <a:spcAft>
                <a:spcPts val="1000"/>
              </a:spcAft>
              <a:buNone/>
            </a:pPr>
            <a:endParaRPr lang="en-US" sz="2600" dirty="0"/>
          </a:p>
          <a:p>
            <a:pPr>
              <a:spcAft>
                <a:spcPts val="1000"/>
              </a:spcAft>
            </a:pPr>
            <a:endParaRPr lang="en-US" sz="2600" dirty="0"/>
          </a:p>
          <a:p>
            <a:pPr>
              <a:spcAft>
                <a:spcPts val="1000"/>
              </a:spcAft>
            </a:pPr>
            <a:endParaRPr lang="en-US" sz="2600" dirty="0"/>
          </a:p>
          <a:p>
            <a:pPr marL="0" indent="0">
              <a:spcAft>
                <a:spcPts val="1000"/>
              </a:spcAft>
              <a:buNone/>
            </a:pPr>
            <a:endParaRPr lang="en-US" sz="2600" dirty="0">
              <a:solidFill>
                <a:prstClr val="black"/>
              </a:solidFill>
            </a:endParaRPr>
          </a:p>
          <a:p>
            <a:pPr marL="457200" lvl="1" indent="0">
              <a:buNone/>
            </a:pPr>
            <a:endParaRPr lang="en-US" dirty="0"/>
          </a:p>
        </p:txBody>
      </p:sp>
    </p:spTree>
    <p:extLst>
      <p:ext uri="{BB962C8B-B14F-4D97-AF65-F5344CB8AC3E}">
        <p14:creationId xmlns:p14="http://schemas.microsoft.com/office/powerpoint/2010/main" val="2235317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E957F0-4ADB-4CC8-A5F9-80BA3879B69E}"/>
              </a:ext>
            </a:extLst>
          </p:cNvPr>
          <p:cNvSpPr>
            <a:spLocks noGrp="1"/>
          </p:cNvSpPr>
          <p:nvPr>
            <p:ph type="title"/>
          </p:nvPr>
        </p:nvSpPr>
        <p:spPr>
          <a:xfrm>
            <a:off x="304800" y="0"/>
            <a:ext cx="8991600" cy="685800"/>
          </a:xfrm>
        </p:spPr>
        <p:txBody>
          <a:bodyPr>
            <a:normAutofit fontScale="90000"/>
          </a:bodyPr>
          <a:lstStyle/>
          <a:p>
            <a:r>
              <a:rPr lang="en-US" dirty="0"/>
              <a:t>Monitoring Wells:  Addition of Transducer Wells </a:t>
            </a:r>
          </a:p>
        </p:txBody>
      </p:sp>
      <p:sp>
        <p:nvSpPr>
          <p:cNvPr id="4" name="Content Placeholder 3">
            <a:extLst>
              <a:ext uri="{FF2B5EF4-FFF2-40B4-BE49-F238E27FC236}">
                <a16:creationId xmlns:a16="http://schemas.microsoft.com/office/drawing/2014/main" id="{79456D2B-56C7-4DCE-81B7-8AB9B7499F85}"/>
              </a:ext>
            </a:extLst>
          </p:cNvPr>
          <p:cNvSpPr>
            <a:spLocks noGrp="1"/>
          </p:cNvSpPr>
          <p:nvPr>
            <p:ph sz="quarter" idx="10"/>
          </p:nvPr>
        </p:nvSpPr>
        <p:spPr>
          <a:xfrm>
            <a:off x="685800" y="971550"/>
            <a:ext cx="2971800" cy="533400"/>
          </a:xfrm>
        </p:spPr>
        <p:txBody>
          <a:bodyPr>
            <a:normAutofit/>
          </a:bodyPr>
          <a:lstStyle/>
          <a:p>
            <a:pPr marL="457200" lvl="1" indent="0">
              <a:buNone/>
            </a:pPr>
            <a:r>
              <a:rPr lang="en-US" sz="1800" dirty="0"/>
              <a:t>Total= 323 (109 in 2018)</a:t>
            </a:r>
          </a:p>
        </p:txBody>
      </p:sp>
      <p:pic>
        <p:nvPicPr>
          <p:cNvPr id="6" name="Picture 5">
            <a:extLst>
              <a:ext uri="{FF2B5EF4-FFF2-40B4-BE49-F238E27FC236}">
                <a16:creationId xmlns:a16="http://schemas.microsoft.com/office/drawing/2014/main" id="{138C3A8B-91D7-4E76-9B48-CAAF3850F4C6}"/>
              </a:ext>
            </a:extLst>
          </p:cNvPr>
          <p:cNvPicPr>
            <a:picLocks noChangeAspect="1"/>
          </p:cNvPicPr>
          <p:nvPr/>
        </p:nvPicPr>
        <p:blipFill>
          <a:blip r:embed="rId2"/>
          <a:stretch>
            <a:fillRect/>
          </a:stretch>
        </p:blipFill>
        <p:spPr>
          <a:xfrm>
            <a:off x="457200" y="1409700"/>
            <a:ext cx="3888668" cy="5029200"/>
          </a:xfrm>
          <a:prstGeom prst="rect">
            <a:avLst/>
          </a:prstGeom>
        </p:spPr>
      </p:pic>
      <p:sp>
        <p:nvSpPr>
          <p:cNvPr id="7" name="Content Placeholder 3">
            <a:extLst>
              <a:ext uri="{FF2B5EF4-FFF2-40B4-BE49-F238E27FC236}">
                <a16:creationId xmlns:a16="http://schemas.microsoft.com/office/drawing/2014/main" id="{932163DD-496C-4CB6-8D87-C442F66A1EFD}"/>
              </a:ext>
            </a:extLst>
          </p:cNvPr>
          <p:cNvSpPr txBox="1">
            <a:spLocks/>
          </p:cNvSpPr>
          <p:nvPr/>
        </p:nvSpPr>
        <p:spPr>
          <a:xfrm>
            <a:off x="5140960" y="971550"/>
            <a:ext cx="3505200" cy="3429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r>
              <a:rPr lang="en-US" sz="1800" dirty="0"/>
              <a:t>w/Transducer =55 (20 in 2018)</a:t>
            </a:r>
          </a:p>
          <a:p>
            <a:pPr lvl="1"/>
            <a:endParaRPr lang="en-US" sz="1800" dirty="0"/>
          </a:p>
        </p:txBody>
      </p:sp>
      <p:pic>
        <p:nvPicPr>
          <p:cNvPr id="9" name="Picture 8">
            <a:extLst>
              <a:ext uri="{FF2B5EF4-FFF2-40B4-BE49-F238E27FC236}">
                <a16:creationId xmlns:a16="http://schemas.microsoft.com/office/drawing/2014/main" id="{254A82B6-4AA6-4715-85D6-6F84FA6DC268}"/>
              </a:ext>
            </a:extLst>
          </p:cNvPr>
          <p:cNvPicPr>
            <a:picLocks noChangeAspect="1"/>
          </p:cNvPicPr>
          <p:nvPr/>
        </p:nvPicPr>
        <p:blipFill>
          <a:blip r:embed="rId3"/>
          <a:stretch>
            <a:fillRect/>
          </a:stretch>
        </p:blipFill>
        <p:spPr>
          <a:xfrm>
            <a:off x="5012191" y="1334770"/>
            <a:ext cx="3996418" cy="5029200"/>
          </a:xfrm>
          <a:prstGeom prst="rect">
            <a:avLst/>
          </a:prstGeom>
        </p:spPr>
      </p:pic>
    </p:spTree>
    <p:extLst>
      <p:ext uri="{BB962C8B-B14F-4D97-AF65-F5344CB8AC3E}">
        <p14:creationId xmlns:p14="http://schemas.microsoft.com/office/powerpoint/2010/main" val="2693494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E957F0-4ADB-4CC8-A5F9-80BA3879B69E}"/>
              </a:ext>
            </a:extLst>
          </p:cNvPr>
          <p:cNvSpPr>
            <a:spLocks noGrp="1"/>
          </p:cNvSpPr>
          <p:nvPr>
            <p:ph type="title"/>
          </p:nvPr>
        </p:nvSpPr>
        <p:spPr/>
        <p:txBody>
          <a:bodyPr>
            <a:normAutofit/>
          </a:bodyPr>
          <a:lstStyle/>
          <a:p>
            <a:r>
              <a:rPr lang="en-US" dirty="0"/>
              <a:t>Monitoring Wells:  Aquifer Assignment  </a:t>
            </a:r>
          </a:p>
        </p:txBody>
      </p:sp>
      <p:sp>
        <p:nvSpPr>
          <p:cNvPr id="5" name="Content Placeholder 4">
            <a:extLst>
              <a:ext uri="{FF2B5EF4-FFF2-40B4-BE49-F238E27FC236}">
                <a16:creationId xmlns:a16="http://schemas.microsoft.com/office/drawing/2014/main" id="{05E3595F-FFA7-4D2A-BE82-2843B85AFE03}"/>
              </a:ext>
            </a:extLst>
          </p:cNvPr>
          <p:cNvSpPr>
            <a:spLocks noGrp="1"/>
          </p:cNvSpPr>
          <p:nvPr>
            <p:ph sz="quarter" idx="10"/>
          </p:nvPr>
        </p:nvSpPr>
        <p:spPr>
          <a:xfrm>
            <a:off x="152400" y="1066800"/>
            <a:ext cx="4724400" cy="5334000"/>
          </a:xfrm>
        </p:spPr>
        <p:txBody>
          <a:bodyPr/>
          <a:lstStyle/>
          <a:p>
            <a:r>
              <a:rPr lang="en-US" dirty="0"/>
              <a:t>70% of the well screen needs to be in an aquifer</a:t>
            </a:r>
          </a:p>
          <a:p>
            <a:r>
              <a:rPr lang="en-US" dirty="0"/>
              <a:t>Using information from GAM and geophysical logs </a:t>
            </a:r>
          </a:p>
        </p:txBody>
      </p:sp>
      <p:pic>
        <p:nvPicPr>
          <p:cNvPr id="8" name="Picture 7">
            <a:extLst>
              <a:ext uri="{FF2B5EF4-FFF2-40B4-BE49-F238E27FC236}">
                <a16:creationId xmlns:a16="http://schemas.microsoft.com/office/drawing/2014/main" id="{64B12E19-59E5-40B5-92AC-9475AEB6BF54}"/>
              </a:ext>
            </a:extLst>
          </p:cNvPr>
          <p:cNvPicPr>
            <a:picLocks noChangeAspect="1"/>
          </p:cNvPicPr>
          <p:nvPr/>
        </p:nvPicPr>
        <p:blipFill>
          <a:blip r:embed="rId2"/>
          <a:stretch>
            <a:fillRect/>
          </a:stretch>
        </p:blipFill>
        <p:spPr>
          <a:xfrm>
            <a:off x="6218886" y="932696"/>
            <a:ext cx="2393907" cy="3163807"/>
          </a:xfrm>
          <a:prstGeom prst="rect">
            <a:avLst/>
          </a:prstGeom>
        </p:spPr>
      </p:pic>
      <p:pic>
        <p:nvPicPr>
          <p:cNvPr id="11" name="Picture 10">
            <a:extLst>
              <a:ext uri="{FF2B5EF4-FFF2-40B4-BE49-F238E27FC236}">
                <a16:creationId xmlns:a16="http://schemas.microsoft.com/office/drawing/2014/main" id="{F438EF6B-0C32-455B-8B27-FBD6B768E10F}"/>
              </a:ext>
            </a:extLst>
          </p:cNvPr>
          <p:cNvPicPr>
            <a:picLocks noChangeAspect="1"/>
          </p:cNvPicPr>
          <p:nvPr/>
        </p:nvPicPr>
        <p:blipFill>
          <a:blip r:embed="rId3"/>
          <a:stretch>
            <a:fillRect/>
          </a:stretch>
        </p:blipFill>
        <p:spPr>
          <a:xfrm>
            <a:off x="533400" y="4343400"/>
            <a:ext cx="7567867" cy="2338441"/>
          </a:xfrm>
          <a:prstGeom prst="rect">
            <a:avLst/>
          </a:prstGeom>
        </p:spPr>
      </p:pic>
    </p:spTree>
    <p:extLst>
      <p:ext uri="{BB962C8B-B14F-4D97-AF65-F5344CB8AC3E}">
        <p14:creationId xmlns:p14="http://schemas.microsoft.com/office/powerpoint/2010/main" val="182975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05866D11-1C29-4887-865A-8C065FBBF129}"/>
              </a:ext>
            </a:extLst>
          </p:cNvPr>
          <p:cNvSpPr>
            <a:spLocks noGrp="1"/>
          </p:cNvSpPr>
          <p:nvPr>
            <p:ph type="title"/>
          </p:nvPr>
        </p:nvSpPr>
        <p:spPr>
          <a:xfrm>
            <a:off x="152400" y="76200"/>
            <a:ext cx="8839200" cy="685800"/>
          </a:xfrm>
        </p:spPr>
        <p:txBody>
          <a:bodyPr>
            <a:normAutofit fontScale="90000"/>
          </a:bodyPr>
          <a:lstStyle/>
          <a:p>
            <a:r>
              <a:rPr lang="en-US" dirty="0"/>
              <a:t>Data Analysis  Method for Calculating Average Drawdowns </a:t>
            </a:r>
          </a:p>
        </p:txBody>
      </p:sp>
      <p:pic>
        <p:nvPicPr>
          <p:cNvPr id="3" name="Picture 2">
            <a:extLst>
              <a:ext uri="{FF2B5EF4-FFF2-40B4-BE49-F238E27FC236}">
                <a16:creationId xmlns:a16="http://schemas.microsoft.com/office/drawing/2014/main" id="{5EA297F7-626C-4DDD-9FD4-895E469A0814}"/>
              </a:ext>
            </a:extLst>
          </p:cNvPr>
          <p:cNvPicPr>
            <a:picLocks noChangeAspect="1"/>
          </p:cNvPicPr>
          <p:nvPr/>
        </p:nvPicPr>
        <p:blipFill>
          <a:blip r:embed="rId2"/>
          <a:stretch>
            <a:fillRect/>
          </a:stretch>
        </p:blipFill>
        <p:spPr>
          <a:xfrm>
            <a:off x="152400" y="990600"/>
            <a:ext cx="8662500" cy="5867400"/>
          </a:xfrm>
          <a:prstGeom prst="rect">
            <a:avLst/>
          </a:prstGeom>
        </p:spPr>
      </p:pic>
    </p:spTree>
    <p:extLst>
      <p:ext uri="{BB962C8B-B14F-4D97-AF65-F5344CB8AC3E}">
        <p14:creationId xmlns:p14="http://schemas.microsoft.com/office/powerpoint/2010/main" val="1472479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A3A93F-5180-475C-B73F-FB3DB2706AE4}"/>
              </a:ext>
            </a:extLst>
          </p:cNvPr>
          <p:cNvSpPr>
            <a:spLocks noGrp="1"/>
          </p:cNvSpPr>
          <p:nvPr>
            <p:ph type="title"/>
          </p:nvPr>
        </p:nvSpPr>
        <p:spPr>
          <a:xfrm>
            <a:off x="53790" y="149407"/>
            <a:ext cx="9059218" cy="685800"/>
          </a:xfrm>
        </p:spPr>
        <p:txBody>
          <a:bodyPr>
            <a:normAutofit/>
          </a:bodyPr>
          <a:lstStyle/>
          <a:p>
            <a:r>
              <a:rPr lang="en-US" sz="2900" dirty="0"/>
              <a:t> Revised Averaged Drawdowns (draft):  Hooper &amp; </a:t>
            </a:r>
            <a:r>
              <a:rPr lang="en-US" sz="2900" dirty="0" err="1"/>
              <a:t>Simsboro</a:t>
            </a:r>
            <a:endParaRPr lang="en-US" sz="2900" dirty="0"/>
          </a:p>
        </p:txBody>
      </p:sp>
      <p:pic>
        <p:nvPicPr>
          <p:cNvPr id="2" name="Picture 1">
            <a:extLst>
              <a:ext uri="{FF2B5EF4-FFF2-40B4-BE49-F238E27FC236}">
                <a16:creationId xmlns:a16="http://schemas.microsoft.com/office/drawing/2014/main" id="{979795C5-AD84-4EF4-954F-0210769A6419}"/>
              </a:ext>
            </a:extLst>
          </p:cNvPr>
          <p:cNvPicPr>
            <a:picLocks noChangeAspect="1"/>
          </p:cNvPicPr>
          <p:nvPr/>
        </p:nvPicPr>
        <p:blipFill>
          <a:blip r:embed="rId2"/>
          <a:stretch>
            <a:fillRect/>
          </a:stretch>
        </p:blipFill>
        <p:spPr>
          <a:xfrm>
            <a:off x="84782" y="1322649"/>
            <a:ext cx="4419983" cy="4212701"/>
          </a:xfrm>
          <a:prstGeom prst="rect">
            <a:avLst/>
          </a:prstGeom>
        </p:spPr>
      </p:pic>
      <p:pic>
        <p:nvPicPr>
          <p:cNvPr id="8" name="Picture 7">
            <a:extLst>
              <a:ext uri="{FF2B5EF4-FFF2-40B4-BE49-F238E27FC236}">
                <a16:creationId xmlns:a16="http://schemas.microsoft.com/office/drawing/2014/main" id="{9C1911CB-9410-453E-961A-1757B97DB380}"/>
              </a:ext>
            </a:extLst>
          </p:cNvPr>
          <p:cNvPicPr>
            <a:picLocks noChangeAspect="1"/>
          </p:cNvPicPr>
          <p:nvPr/>
        </p:nvPicPr>
        <p:blipFill rotWithShape="1">
          <a:blip r:embed="rId3"/>
          <a:srcRect b="47052"/>
          <a:stretch/>
        </p:blipFill>
        <p:spPr>
          <a:xfrm>
            <a:off x="1828800" y="5638800"/>
            <a:ext cx="2267266" cy="771728"/>
          </a:xfrm>
          <a:prstGeom prst="rect">
            <a:avLst/>
          </a:prstGeom>
        </p:spPr>
      </p:pic>
      <p:pic>
        <p:nvPicPr>
          <p:cNvPr id="9" name="Picture 8">
            <a:extLst>
              <a:ext uri="{FF2B5EF4-FFF2-40B4-BE49-F238E27FC236}">
                <a16:creationId xmlns:a16="http://schemas.microsoft.com/office/drawing/2014/main" id="{E9780E16-9C84-49A6-9F40-ADE32AD94220}"/>
              </a:ext>
            </a:extLst>
          </p:cNvPr>
          <p:cNvPicPr>
            <a:picLocks noChangeAspect="1"/>
          </p:cNvPicPr>
          <p:nvPr/>
        </p:nvPicPr>
        <p:blipFill rotWithShape="1">
          <a:blip r:embed="rId3"/>
          <a:srcRect t="52281"/>
          <a:stretch/>
        </p:blipFill>
        <p:spPr>
          <a:xfrm>
            <a:off x="5105400" y="5824435"/>
            <a:ext cx="2267266" cy="695528"/>
          </a:xfrm>
          <a:prstGeom prst="rect">
            <a:avLst/>
          </a:prstGeom>
        </p:spPr>
      </p:pic>
      <p:sp>
        <p:nvSpPr>
          <p:cNvPr id="10" name="Rectangle 9">
            <a:extLst>
              <a:ext uri="{FF2B5EF4-FFF2-40B4-BE49-F238E27FC236}">
                <a16:creationId xmlns:a16="http://schemas.microsoft.com/office/drawing/2014/main" id="{3EE573C2-A779-4CF0-8C39-72C4666AD3F4}"/>
              </a:ext>
            </a:extLst>
          </p:cNvPr>
          <p:cNvSpPr/>
          <p:nvPr/>
        </p:nvSpPr>
        <p:spPr>
          <a:xfrm>
            <a:off x="5638800" y="1752600"/>
            <a:ext cx="228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423F3BA-81D6-4B17-AC2E-E4C644CF52F7}"/>
              </a:ext>
            </a:extLst>
          </p:cNvPr>
          <p:cNvGrpSpPr/>
          <p:nvPr/>
        </p:nvGrpSpPr>
        <p:grpSpPr>
          <a:xfrm>
            <a:off x="4666131" y="1322649"/>
            <a:ext cx="4419983" cy="4212701"/>
            <a:chOff x="4800600" y="1322649"/>
            <a:chExt cx="4419983" cy="4212701"/>
          </a:xfrm>
        </p:grpSpPr>
        <p:pic>
          <p:nvPicPr>
            <p:cNvPr id="4" name="Picture 3">
              <a:extLst>
                <a:ext uri="{FF2B5EF4-FFF2-40B4-BE49-F238E27FC236}">
                  <a16:creationId xmlns:a16="http://schemas.microsoft.com/office/drawing/2014/main" id="{7C3B0682-03A2-4CFC-9264-827A97056E8B}"/>
                </a:ext>
              </a:extLst>
            </p:cNvPr>
            <p:cNvPicPr>
              <a:picLocks noChangeAspect="1"/>
            </p:cNvPicPr>
            <p:nvPr/>
          </p:nvPicPr>
          <p:blipFill>
            <a:blip r:embed="rId4"/>
            <a:stretch>
              <a:fillRect/>
            </a:stretch>
          </p:blipFill>
          <p:spPr>
            <a:xfrm>
              <a:off x="4800600" y="1322649"/>
              <a:ext cx="4419983" cy="4212701"/>
            </a:xfrm>
            <a:prstGeom prst="rect">
              <a:avLst/>
            </a:prstGeom>
          </p:spPr>
        </p:pic>
        <p:pic>
          <p:nvPicPr>
            <p:cNvPr id="12" name="Picture 11">
              <a:extLst>
                <a:ext uri="{FF2B5EF4-FFF2-40B4-BE49-F238E27FC236}">
                  <a16:creationId xmlns:a16="http://schemas.microsoft.com/office/drawing/2014/main" id="{D4DD1292-D2D1-4F3E-B4D0-C2AD5D4F441D}"/>
                </a:ext>
              </a:extLst>
            </p:cNvPr>
            <p:cNvPicPr>
              <a:picLocks/>
            </p:cNvPicPr>
            <p:nvPr/>
          </p:nvPicPr>
          <p:blipFill>
            <a:blip r:embed="rId5"/>
            <a:stretch>
              <a:fillRect/>
            </a:stretch>
          </p:blipFill>
          <p:spPr>
            <a:xfrm>
              <a:off x="5674659" y="1725434"/>
              <a:ext cx="2534194" cy="949204"/>
            </a:xfrm>
            <a:prstGeom prst="rect">
              <a:avLst/>
            </a:prstGeom>
          </p:spPr>
        </p:pic>
        <p:pic>
          <p:nvPicPr>
            <p:cNvPr id="13" name="Picture 12">
              <a:extLst>
                <a:ext uri="{FF2B5EF4-FFF2-40B4-BE49-F238E27FC236}">
                  <a16:creationId xmlns:a16="http://schemas.microsoft.com/office/drawing/2014/main" id="{E730A69D-781D-40CC-AE23-B3B4CD6B9AEB}"/>
                </a:ext>
              </a:extLst>
            </p:cNvPr>
            <p:cNvPicPr>
              <a:picLocks/>
            </p:cNvPicPr>
            <p:nvPr/>
          </p:nvPicPr>
          <p:blipFill>
            <a:blip r:embed="rId5"/>
            <a:stretch>
              <a:fillRect/>
            </a:stretch>
          </p:blipFill>
          <p:spPr>
            <a:xfrm>
              <a:off x="5674659" y="2585433"/>
              <a:ext cx="2534194" cy="949204"/>
            </a:xfrm>
            <a:prstGeom prst="rect">
              <a:avLst/>
            </a:prstGeom>
          </p:spPr>
        </p:pic>
      </p:grpSp>
      <p:sp>
        <p:nvSpPr>
          <p:cNvPr id="5" name="TextBox 4">
            <a:extLst>
              <a:ext uri="{FF2B5EF4-FFF2-40B4-BE49-F238E27FC236}">
                <a16:creationId xmlns:a16="http://schemas.microsoft.com/office/drawing/2014/main" id="{6F44EA68-36A0-4703-B4F9-C3F9322670E3}"/>
              </a:ext>
            </a:extLst>
          </p:cNvPr>
          <p:cNvSpPr txBox="1"/>
          <p:nvPr/>
        </p:nvSpPr>
        <p:spPr>
          <a:xfrm>
            <a:off x="838200" y="1752600"/>
            <a:ext cx="1790234" cy="461665"/>
          </a:xfrm>
          <a:prstGeom prst="rect">
            <a:avLst/>
          </a:prstGeom>
          <a:noFill/>
        </p:spPr>
        <p:txBody>
          <a:bodyPr wrap="none" rtlCol="0">
            <a:spAutoFit/>
          </a:bodyPr>
          <a:lstStyle/>
          <a:p>
            <a:r>
              <a:rPr lang="en-US" sz="1200" b="1" dirty="0">
                <a:solidFill>
                  <a:schemeClr val="accent6">
                    <a:lumMod val="75000"/>
                  </a:schemeClr>
                </a:solidFill>
              </a:rPr>
              <a:t>2021 Compliance Report </a:t>
            </a:r>
          </a:p>
          <a:p>
            <a:r>
              <a:rPr lang="en-US" sz="1200" b="1" dirty="0">
                <a:solidFill>
                  <a:schemeClr val="accent6">
                    <a:lumMod val="75000"/>
                  </a:schemeClr>
                </a:solidFill>
              </a:rPr>
              <a:t>       2020  -  10.7  ft</a:t>
            </a:r>
          </a:p>
        </p:txBody>
      </p:sp>
      <p:sp>
        <p:nvSpPr>
          <p:cNvPr id="15" name="TextBox 14">
            <a:extLst>
              <a:ext uri="{FF2B5EF4-FFF2-40B4-BE49-F238E27FC236}">
                <a16:creationId xmlns:a16="http://schemas.microsoft.com/office/drawing/2014/main" id="{4D0439A0-8408-42A5-8BBB-1DB92DA6899E}"/>
              </a:ext>
            </a:extLst>
          </p:cNvPr>
          <p:cNvSpPr txBox="1"/>
          <p:nvPr/>
        </p:nvSpPr>
        <p:spPr>
          <a:xfrm>
            <a:off x="5509998" y="1681722"/>
            <a:ext cx="1790234" cy="461665"/>
          </a:xfrm>
          <a:prstGeom prst="rect">
            <a:avLst/>
          </a:prstGeom>
          <a:noFill/>
        </p:spPr>
        <p:txBody>
          <a:bodyPr wrap="none" rtlCol="0">
            <a:spAutoFit/>
          </a:bodyPr>
          <a:lstStyle/>
          <a:p>
            <a:r>
              <a:rPr lang="en-US" sz="1200" b="1" dirty="0">
                <a:solidFill>
                  <a:schemeClr val="accent6">
                    <a:lumMod val="75000"/>
                  </a:schemeClr>
                </a:solidFill>
              </a:rPr>
              <a:t>2021 Compliance Report </a:t>
            </a:r>
          </a:p>
          <a:p>
            <a:r>
              <a:rPr lang="en-US" sz="1200" b="1" dirty="0">
                <a:solidFill>
                  <a:schemeClr val="accent6">
                    <a:lumMod val="75000"/>
                  </a:schemeClr>
                </a:solidFill>
              </a:rPr>
              <a:t>       2020  -  32 ft</a:t>
            </a:r>
          </a:p>
        </p:txBody>
      </p:sp>
      <p:cxnSp>
        <p:nvCxnSpPr>
          <p:cNvPr id="7" name="Straight Connector 6">
            <a:extLst>
              <a:ext uri="{FF2B5EF4-FFF2-40B4-BE49-F238E27FC236}">
                <a16:creationId xmlns:a16="http://schemas.microsoft.com/office/drawing/2014/main" id="{00372061-38B7-4D44-A03A-3DA4C4D48324}"/>
              </a:ext>
            </a:extLst>
          </p:cNvPr>
          <p:cNvCxnSpPr>
            <a:cxnSpLocks/>
          </p:cNvCxnSpPr>
          <p:nvPr/>
        </p:nvCxnSpPr>
        <p:spPr>
          <a:xfrm>
            <a:off x="4115316" y="4200625"/>
            <a:ext cx="247334"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B06FC5-133C-4A52-94F9-3439A1BD7FE9}"/>
              </a:ext>
            </a:extLst>
          </p:cNvPr>
          <p:cNvCxnSpPr>
            <a:cxnSpLocks/>
          </p:cNvCxnSpPr>
          <p:nvPr/>
        </p:nvCxnSpPr>
        <p:spPr>
          <a:xfrm>
            <a:off x="8686800" y="4543125"/>
            <a:ext cx="247334"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629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349E7B-3D24-4C22-8355-E79D3129518A}"/>
              </a:ext>
            </a:extLst>
          </p:cNvPr>
          <p:cNvPicPr>
            <a:picLocks noChangeAspect="1"/>
          </p:cNvPicPr>
          <p:nvPr/>
        </p:nvPicPr>
        <p:blipFill>
          <a:blip r:embed="rId2"/>
          <a:stretch>
            <a:fillRect/>
          </a:stretch>
        </p:blipFill>
        <p:spPr>
          <a:xfrm>
            <a:off x="4749668" y="1322649"/>
            <a:ext cx="4419983" cy="4206605"/>
          </a:xfrm>
          <a:prstGeom prst="rect">
            <a:avLst/>
          </a:prstGeom>
        </p:spPr>
      </p:pic>
      <p:pic>
        <p:nvPicPr>
          <p:cNvPr id="6" name="Picture 5">
            <a:extLst>
              <a:ext uri="{FF2B5EF4-FFF2-40B4-BE49-F238E27FC236}">
                <a16:creationId xmlns:a16="http://schemas.microsoft.com/office/drawing/2014/main" id="{50E30179-661B-47C3-AD38-A11C15A0ACBA}"/>
              </a:ext>
            </a:extLst>
          </p:cNvPr>
          <p:cNvPicPr>
            <a:picLocks noChangeAspect="1"/>
          </p:cNvPicPr>
          <p:nvPr/>
        </p:nvPicPr>
        <p:blipFill rotWithShape="1">
          <a:blip r:embed="rId3"/>
          <a:srcRect b="47052"/>
          <a:stretch/>
        </p:blipFill>
        <p:spPr>
          <a:xfrm>
            <a:off x="1828800" y="5638800"/>
            <a:ext cx="2267266" cy="771728"/>
          </a:xfrm>
          <a:prstGeom prst="rect">
            <a:avLst/>
          </a:prstGeom>
        </p:spPr>
      </p:pic>
      <p:pic>
        <p:nvPicPr>
          <p:cNvPr id="7" name="Picture 6">
            <a:extLst>
              <a:ext uri="{FF2B5EF4-FFF2-40B4-BE49-F238E27FC236}">
                <a16:creationId xmlns:a16="http://schemas.microsoft.com/office/drawing/2014/main" id="{37974D1F-8330-4A04-9C6B-2581F74B4AF9}"/>
              </a:ext>
            </a:extLst>
          </p:cNvPr>
          <p:cNvPicPr>
            <a:picLocks noChangeAspect="1"/>
          </p:cNvPicPr>
          <p:nvPr/>
        </p:nvPicPr>
        <p:blipFill rotWithShape="1">
          <a:blip r:embed="rId3"/>
          <a:srcRect t="52281"/>
          <a:stretch/>
        </p:blipFill>
        <p:spPr>
          <a:xfrm>
            <a:off x="5105400" y="5824435"/>
            <a:ext cx="2267266" cy="695528"/>
          </a:xfrm>
          <a:prstGeom prst="rect">
            <a:avLst/>
          </a:prstGeom>
        </p:spPr>
      </p:pic>
      <p:sp>
        <p:nvSpPr>
          <p:cNvPr id="8" name="Rectangle 7">
            <a:extLst>
              <a:ext uri="{FF2B5EF4-FFF2-40B4-BE49-F238E27FC236}">
                <a16:creationId xmlns:a16="http://schemas.microsoft.com/office/drawing/2014/main" id="{B5EEAC6E-0A24-4CCF-9984-0E5AFF1EBCDF}"/>
              </a:ext>
            </a:extLst>
          </p:cNvPr>
          <p:cNvSpPr/>
          <p:nvPr/>
        </p:nvSpPr>
        <p:spPr>
          <a:xfrm>
            <a:off x="914400" y="1676400"/>
            <a:ext cx="2286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FF66C17-C5FA-4541-A44F-D2FB27837B35}"/>
              </a:ext>
            </a:extLst>
          </p:cNvPr>
          <p:cNvGrpSpPr/>
          <p:nvPr/>
        </p:nvGrpSpPr>
        <p:grpSpPr>
          <a:xfrm>
            <a:off x="13580" y="1322649"/>
            <a:ext cx="4426080" cy="4212701"/>
            <a:chOff x="13580" y="1322649"/>
            <a:chExt cx="4426080" cy="4212701"/>
          </a:xfrm>
        </p:grpSpPr>
        <p:pic>
          <p:nvPicPr>
            <p:cNvPr id="2" name="Picture 1">
              <a:extLst>
                <a:ext uri="{FF2B5EF4-FFF2-40B4-BE49-F238E27FC236}">
                  <a16:creationId xmlns:a16="http://schemas.microsoft.com/office/drawing/2014/main" id="{5EB4D6D4-EFE1-4A64-96D6-8AC59E0F45CB}"/>
                </a:ext>
              </a:extLst>
            </p:cNvPr>
            <p:cNvPicPr>
              <a:picLocks noChangeAspect="1"/>
            </p:cNvPicPr>
            <p:nvPr/>
          </p:nvPicPr>
          <p:blipFill>
            <a:blip r:embed="rId4"/>
            <a:stretch>
              <a:fillRect/>
            </a:stretch>
          </p:blipFill>
          <p:spPr>
            <a:xfrm>
              <a:off x="13580" y="1322649"/>
              <a:ext cx="4426080" cy="4212701"/>
            </a:xfrm>
            <a:prstGeom prst="rect">
              <a:avLst/>
            </a:prstGeom>
          </p:spPr>
        </p:pic>
        <p:pic>
          <p:nvPicPr>
            <p:cNvPr id="10" name="Picture 9">
              <a:extLst>
                <a:ext uri="{FF2B5EF4-FFF2-40B4-BE49-F238E27FC236}">
                  <a16:creationId xmlns:a16="http://schemas.microsoft.com/office/drawing/2014/main" id="{22229DF6-FB47-4F52-868D-A1D63275A9DA}"/>
                </a:ext>
              </a:extLst>
            </p:cNvPr>
            <p:cNvPicPr>
              <a:picLocks noChangeAspect="1"/>
            </p:cNvPicPr>
            <p:nvPr/>
          </p:nvPicPr>
          <p:blipFill rotWithShape="1">
            <a:blip r:embed="rId5"/>
            <a:srcRect t="9081" r="3720" b="1932"/>
            <a:stretch/>
          </p:blipFill>
          <p:spPr>
            <a:xfrm>
              <a:off x="846708" y="1676402"/>
              <a:ext cx="2353692" cy="430304"/>
            </a:xfrm>
            <a:prstGeom prst="rect">
              <a:avLst/>
            </a:prstGeom>
          </p:spPr>
        </p:pic>
        <p:pic>
          <p:nvPicPr>
            <p:cNvPr id="11" name="Picture 10">
              <a:extLst>
                <a:ext uri="{FF2B5EF4-FFF2-40B4-BE49-F238E27FC236}">
                  <a16:creationId xmlns:a16="http://schemas.microsoft.com/office/drawing/2014/main" id="{E9D0BBC7-B86F-4CDC-B641-2674D5AEFB7B}"/>
                </a:ext>
              </a:extLst>
            </p:cNvPr>
            <p:cNvPicPr>
              <a:picLocks/>
            </p:cNvPicPr>
            <p:nvPr/>
          </p:nvPicPr>
          <p:blipFill rotWithShape="1">
            <a:blip r:embed="rId5"/>
            <a:srcRect t="9081" r="3720" b="1932"/>
            <a:stretch/>
          </p:blipFill>
          <p:spPr>
            <a:xfrm>
              <a:off x="846708" y="2115670"/>
              <a:ext cx="2353705" cy="457769"/>
            </a:xfrm>
            <a:prstGeom prst="rect">
              <a:avLst/>
            </a:prstGeom>
          </p:spPr>
        </p:pic>
        <p:pic>
          <p:nvPicPr>
            <p:cNvPr id="12" name="Picture 11">
              <a:extLst>
                <a:ext uri="{FF2B5EF4-FFF2-40B4-BE49-F238E27FC236}">
                  <a16:creationId xmlns:a16="http://schemas.microsoft.com/office/drawing/2014/main" id="{B6A84C82-57FA-42CE-8D15-2B988080355A}"/>
                </a:ext>
              </a:extLst>
            </p:cNvPr>
            <p:cNvPicPr>
              <a:picLocks noChangeAspect="1"/>
            </p:cNvPicPr>
            <p:nvPr/>
          </p:nvPicPr>
          <p:blipFill rotWithShape="1">
            <a:blip r:embed="rId5"/>
            <a:srcRect t="9081" r="3720" b="1932"/>
            <a:stretch/>
          </p:blipFill>
          <p:spPr>
            <a:xfrm>
              <a:off x="842681" y="2582193"/>
              <a:ext cx="2353692" cy="430304"/>
            </a:xfrm>
            <a:prstGeom prst="rect">
              <a:avLst/>
            </a:prstGeom>
          </p:spPr>
        </p:pic>
      </p:grpSp>
      <p:sp>
        <p:nvSpPr>
          <p:cNvPr id="14" name="Title 2">
            <a:extLst>
              <a:ext uri="{FF2B5EF4-FFF2-40B4-BE49-F238E27FC236}">
                <a16:creationId xmlns:a16="http://schemas.microsoft.com/office/drawing/2014/main" id="{04AFD0CF-F806-4838-9213-7A7E4E1FCA97}"/>
              </a:ext>
            </a:extLst>
          </p:cNvPr>
          <p:cNvSpPr>
            <a:spLocks noGrp="1"/>
          </p:cNvSpPr>
          <p:nvPr>
            <p:ph type="title"/>
          </p:nvPr>
        </p:nvSpPr>
        <p:spPr>
          <a:xfrm>
            <a:off x="53790" y="149407"/>
            <a:ext cx="9059218" cy="685800"/>
          </a:xfrm>
        </p:spPr>
        <p:txBody>
          <a:bodyPr>
            <a:normAutofit fontScale="90000"/>
          </a:bodyPr>
          <a:lstStyle/>
          <a:p>
            <a:r>
              <a:rPr lang="en-US" sz="2900" dirty="0"/>
              <a:t> Revised Average Drawdowns (draft):  Calvert Bluff &amp; Carrizo</a:t>
            </a:r>
          </a:p>
        </p:txBody>
      </p:sp>
      <p:sp>
        <p:nvSpPr>
          <p:cNvPr id="15" name="TextBox 14">
            <a:extLst>
              <a:ext uri="{FF2B5EF4-FFF2-40B4-BE49-F238E27FC236}">
                <a16:creationId xmlns:a16="http://schemas.microsoft.com/office/drawing/2014/main" id="{84048E48-BCEC-4A26-A2D5-A1154180B1F5}"/>
              </a:ext>
            </a:extLst>
          </p:cNvPr>
          <p:cNvSpPr txBox="1"/>
          <p:nvPr/>
        </p:nvSpPr>
        <p:spPr>
          <a:xfrm>
            <a:off x="5509998" y="1681722"/>
            <a:ext cx="1790234" cy="461665"/>
          </a:xfrm>
          <a:prstGeom prst="rect">
            <a:avLst/>
          </a:prstGeom>
          <a:noFill/>
        </p:spPr>
        <p:txBody>
          <a:bodyPr wrap="none" rtlCol="0">
            <a:spAutoFit/>
          </a:bodyPr>
          <a:lstStyle/>
          <a:p>
            <a:r>
              <a:rPr lang="en-US" sz="1200" b="1" dirty="0">
                <a:solidFill>
                  <a:schemeClr val="accent6">
                    <a:lumMod val="75000"/>
                  </a:schemeClr>
                </a:solidFill>
              </a:rPr>
              <a:t>2021 Compliance Report </a:t>
            </a:r>
          </a:p>
          <a:p>
            <a:r>
              <a:rPr lang="en-US" sz="1200" b="1" dirty="0">
                <a:solidFill>
                  <a:schemeClr val="accent6">
                    <a:lumMod val="75000"/>
                  </a:schemeClr>
                </a:solidFill>
              </a:rPr>
              <a:t>       2020  -  48.2 ft</a:t>
            </a:r>
          </a:p>
        </p:txBody>
      </p:sp>
      <p:sp>
        <p:nvSpPr>
          <p:cNvPr id="16" name="TextBox 15">
            <a:extLst>
              <a:ext uri="{FF2B5EF4-FFF2-40B4-BE49-F238E27FC236}">
                <a16:creationId xmlns:a16="http://schemas.microsoft.com/office/drawing/2014/main" id="{C73AB9F7-563D-4466-9D49-AEC2B6B7E3D9}"/>
              </a:ext>
            </a:extLst>
          </p:cNvPr>
          <p:cNvSpPr txBox="1"/>
          <p:nvPr/>
        </p:nvSpPr>
        <p:spPr>
          <a:xfrm>
            <a:off x="842681" y="1633086"/>
            <a:ext cx="1790234" cy="461665"/>
          </a:xfrm>
          <a:prstGeom prst="rect">
            <a:avLst/>
          </a:prstGeom>
          <a:noFill/>
        </p:spPr>
        <p:txBody>
          <a:bodyPr wrap="none" rtlCol="0">
            <a:spAutoFit/>
          </a:bodyPr>
          <a:lstStyle/>
          <a:p>
            <a:r>
              <a:rPr lang="en-US" sz="1200" b="1" dirty="0">
                <a:solidFill>
                  <a:schemeClr val="accent6">
                    <a:lumMod val="75000"/>
                  </a:schemeClr>
                </a:solidFill>
              </a:rPr>
              <a:t>2021 Compliance Report </a:t>
            </a:r>
          </a:p>
          <a:p>
            <a:r>
              <a:rPr lang="en-US" sz="1200" b="1" dirty="0">
                <a:solidFill>
                  <a:schemeClr val="accent6">
                    <a:lumMod val="75000"/>
                  </a:schemeClr>
                </a:solidFill>
              </a:rPr>
              <a:t>       2020  -  -56.5  ft</a:t>
            </a:r>
          </a:p>
        </p:txBody>
      </p:sp>
      <p:cxnSp>
        <p:nvCxnSpPr>
          <p:cNvPr id="17" name="Straight Connector 16">
            <a:extLst>
              <a:ext uri="{FF2B5EF4-FFF2-40B4-BE49-F238E27FC236}">
                <a16:creationId xmlns:a16="http://schemas.microsoft.com/office/drawing/2014/main" id="{3E9A1C13-4CD0-491A-8EED-B0CC453533EF}"/>
              </a:ext>
            </a:extLst>
          </p:cNvPr>
          <p:cNvCxnSpPr>
            <a:cxnSpLocks/>
          </p:cNvCxnSpPr>
          <p:nvPr/>
        </p:nvCxnSpPr>
        <p:spPr>
          <a:xfrm>
            <a:off x="8763000" y="2354180"/>
            <a:ext cx="247334"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089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1EB483-F174-448D-9D39-E305D00F697C}"/>
              </a:ext>
            </a:extLst>
          </p:cNvPr>
          <p:cNvPicPr>
            <a:picLocks noChangeAspect="1"/>
          </p:cNvPicPr>
          <p:nvPr/>
        </p:nvPicPr>
        <p:blipFill>
          <a:blip r:embed="rId2"/>
          <a:stretch>
            <a:fillRect/>
          </a:stretch>
        </p:blipFill>
        <p:spPr>
          <a:xfrm>
            <a:off x="75817" y="1322649"/>
            <a:ext cx="4419983" cy="4212701"/>
          </a:xfrm>
          <a:prstGeom prst="rect">
            <a:avLst/>
          </a:prstGeom>
        </p:spPr>
      </p:pic>
      <p:pic>
        <p:nvPicPr>
          <p:cNvPr id="7" name="Picture 6">
            <a:extLst>
              <a:ext uri="{FF2B5EF4-FFF2-40B4-BE49-F238E27FC236}">
                <a16:creationId xmlns:a16="http://schemas.microsoft.com/office/drawing/2014/main" id="{C1CD66C1-0288-4AAD-89B1-4C53C72A6E7F}"/>
              </a:ext>
            </a:extLst>
          </p:cNvPr>
          <p:cNvPicPr>
            <a:picLocks noChangeAspect="1"/>
          </p:cNvPicPr>
          <p:nvPr/>
        </p:nvPicPr>
        <p:blipFill>
          <a:blip r:embed="rId3"/>
          <a:stretch>
            <a:fillRect/>
          </a:stretch>
        </p:blipFill>
        <p:spPr>
          <a:xfrm>
            <a:off x="4724017" y="1447800"/>
            <a:ext cx="4419983" cy="4212701"/>
          </a:xfrm>
          <a:prstGeom prst="rect">
            <a:avLst/>
          </a:prstGeom>
        </p:spPr>
      </p:pic>
      <p:pic>
        <p:nvPicPr>
          <p:cNvPr id="8" name="Picture 7">
            <a:extLst>
              <a:ext uri="{FF2B5EF4-FFF2-40B4-BE49-F238E27FC236}">
                <a16:creationId xmlns:a16="http://schemas.microsoft.com/office/drawing/2014/main" id="{9DB890BB-B929-41A3-8B63-FE3A9070DD89}"/>
              </a:ext>
            </a:extLst>
          </p:cNvPr>
          <p:cNvPicPr>
            <a:picLocks noChangeAspect="1"/>
          </p:cNvPicPr>
          <p:nvPr/>
        </p:nvPicPr>
        <p:blipFill rotWithShape="1">
          <a:blip r:embed="rId4"/>
          <a:srcRect b="47052"/>
          <a:stretch/>
        </p:blipFill>
        <p:spPr>
          <a:xfrm>
            <a:off x="1828800" y="5638800"/>
            <a:ext cx="2267266" cy="771728"/>
          </a:xfrm>
          <a:prstGeom prst="rect">
            <a:avLst/>
          </a:prstGeom>
        </p:spPr>
      </p:pic>
      <p:pic>
        <p:nvPicPr>
          <p:cNvPr id="9" name="Picture 8">
            <a:extLst>
              <a:ext uri="{FF2B5EF4-FFF2-40B4-BE49-F238E27FC236}">
                <a16:creationId xmlns:a16="http://schemas.microsoft.com/office/drawing/2014/main" id="{F59988BD-B659-4AC2-9C8D-92DC0D0C7F69}"/>
              </a:ext>
            </a:extLst>
          </p:cNvPr>
          <p:cNvPicPr>
            <a:picLocks noChangeAspect="1"/>
          </p:cNvPicPr>
          <p:nvPr/>
        </p:nvPicPr>
        <p:blipFill rotWithShape="1">
          <a:blip r:embed="rId4"/>
          <a:srcRect t="52281"/>
          <a:stretch/>
        </p:blipFill>
        <p:spPr>
          <a:xfrm>
            <a:off x="5105400" y="5824435"/>
            <a:ext cx="2267266" cy="695528"/>
          </a:xfrm>
          <a:prstGeom prst="rect">
            <a:avLst/>
          </a:prstGeom>
        </p:spPr>
      </p:pic>
      <p:sp>
        <p:nvSpPr>
          <p:cNvPr id="11" name="Title 2">
            <a:extLst>
              <a:ext uri="{FF2B5EF4-FFF2-40B4-BE49-F238E27FC236}">
                <a16:creationId xmlns:a16="http://schemas.microsoft.com/office/drawing/2014/main" id="{D34B61A9-9DC5-48A8-853C-FB7364DA252E}"/>
              </a:ext>
            </a:extLst>
          </p:cNvPr>
          <p:cNvSpPr>
            <a:spLocks noGrp="1"/>
          </p:cNvSpPr>
          <p:nvPr>
            <p:ph type="title"/>
          </p:nvPr>
        </p:nvSpPr>
        <p:spPr>
          <a:xfrm>
            <a:off x="53790" y="149407"/>
            <a:ext cx="9059218" cy="685800"/>
          </a:xfrm>
        </p:spPr>
        <p:txBody>
          <a:bodyPr>
            <a:normAutofit/>
          </a:bodyPr>
          <a:lstStyle/>
          <a:p>
            <a:r>
              <a:rPr lang="en-US" sz="2900" dirty="0"/>
              <a:t>Revised Average Drawdowns (draft):  Queen City &amp; Sparta</a:t>
            </a:r>
          </a:p>
        </p:txBody>
      </p:sp>
      <p:sp>
        <p:nvSpPr>
          <p:cNvPr id="12" name="TextBox 11">
            <a:extLst>
              <a:ext uri="{FF2B5EF4-FFF2-40B4-BE49-F238E27FC236}">
                <a16:creationId xmlns:a16="http://schemas.microsoft.com/office/drawing/2014/main" id="{B50EFFC1-F0B4-4DAD-9981-0A83157D86F6}"/>
              </a:ext>
            </a:extLst>
          </p:cNvPr>
          <p:cNvSpPr txBox="1"/>
          <p:nvPr/>
        </p:nvSpPr>
        <p:spPr>
          <a:xfrm>
            <a:off x="5509998" y="1681722"/>
            <a:ext cx="1790234" cy="461665"/>
          </a:xfrm>
          <a:prstGeom prst="rect">
            <a:avLst/>
          </a:prstGeom>
          <a:noFill/>
        </p:spPr>
        <p:txBody>
          <a:bodyPr wrap="none" rtlCol="0">
            <a:spAutoFit/>
          </a:bodyPr>
          <a:lstStyle/>
          <a:p>
            <a:r>
              <a:rPr lang="en-US" sz="1200" b="1" dirty="0">
                <a:solidFill>
                  <a:schemeClr val="accent6">
                    <a:lumMod val="75000"/>
                  </a:schemeClr>
                </a:solidFill>
              </a:rPr>
              <a:t>2021 Compliance Report </a:t>
            </a:r>
          </a:p>
          <a:p>
            <a:r>
              <a:rPr lang="en-US" sz="1200" b="1" dirty="0">
                <a:solidFill>
                  <a:schemeClr val="accent6">
                    <a:lumMod val="75000"/>
                  </a:schemeClr>
                </a:solidFill>
              </a:rPr>
              <a:t>       2020  -  14.3  ft</a:t>
            </a:r>
          </a:p>
        </p:txBody>
      </p:sp>
      <p:sp>
        <p:nvSpPr>
          <p:cNvPr id="13" name="TextBox 12">
            <a:extLst>
              <a:ext uri="{FF2B5EF4-FFF2-40B4-BE49-F238E27FC236}">
                <a16:creationId xmlns:a16="http://schemas.microsoft.com/office/drawing/2014/main" id="{4B06CBAD-2B9C-4FEC-A8F7-AB3BC3672F1B}"/>
              </a:ext>
            </a:extLst>
          </p:cNvPr>
          <p:cNvSpPr txBox="1"/>
          <p:nvPr/>
        </p:nvSpPr>
        <p:spPr>
          <a:xfrm>
            <a:off x="948651" y="1600200"/>
            <a:ext cx="1790234" cy="461665"/>
          </a:xfrm>
          <a:prstGeom prst="rect">
            <a:avLst/>
          </a:prstGeom>
          <a:noFill/>
        </p:spPr>
        <p:txBody>
          <a:bodyPr wrap="none" rtlCol="0">
            <a:spAutoFit/>
          </a:bodyPr>
          <a:lstStyle/>
          <a:p>
            <a:r>
              <a:rPr lang="en-US" sz="1200" b="1" dirty="0">
                <a:solidFill>
                  <a:schemeClr val="accent6">
                    <a:lumMod val="75000"/>
                  </a:schemeClr>
                </a:solidFill>
              </a:rPr>
              <a:t>2021 Compliance Report </a:t>
            </a:r>
          </a:p>
          <a:p>
            <a:r>
              <a:rPr lang="en-US" sz="1200" b="1" dirty="0">
                <a:solidFill>
                  <a:schemeClr val="accent6">
                    <a:lumMod val="75000"/>
                  </a:schemeClr>
                </a:solidFill>
              </a:rPr>
              <a:t>       2020  -  4.2 ft</a:t>
            </a:r>
          </a:p>
        </p:txBody>
      </p:sp>
      <p:cxnSp>
        <p:nvCxnSpPr>
          <p:cNvPr id="10" name="Straight Connector 9">
            <a:extLst>
              <a:ext uri="{FF2B5EF4-FFF2-40B4-BE49-F238E27FC236}">
                <a16:creationId xmlns:a16="http://schemas.microsoft.com/office/drawing/2014/main" id="{90232136-88AE-438B-8BAC-8676BE4BA759}"/>
              </a:ext>
            </a:extLst>
          </p:cNvPr>
          <p:cNvCxnSpPr>
            <a:cxnSpLocks/>
          </p:cNvCxnSpPr>
          <p:nvPr/>
        </p:nvCxnSpPr>
        <p:spPr>
          <a:xfrm>
            <a:off x="4096066" y="4077100"/>
            <a:ext cx="247334"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AEB24C8-95B3-4B37-BE38-36D08599F5FA}"/>
              </a:ext>
            </a:extLst>
          </p:cNvPr>
          <p:cNvCxnSpPr>
            <a:cxnSpLocks/>
          </p:cNvCxnSpPr>
          <p:nvPr/>
        </p:nvCxnSpPr>
        <p:spPr>
          <a:xfrm>
            <a:off x="8763000" y="3552525"/>
            <a:ext cx="247334"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948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D34B61A9-9DC5-48A8-853C-FB7364DA252E}"/>
              </a:ext>
            </a:extLst>
          </p:cNvPr>
          <p:cNvSpPr>
            <a:spLocks noGrp="1"/>
          </p:cNvSpPr>
          <p:nvPr>
            <p:ph type="title"/>
          </p:nvPr>
        </p:nvSpPr>
        <p:spPr>
          <a:xfrm>
            <a:off x="53790" y="149407"/>
            <a:ext cx="9059218" cy="685800"/>
          </a:xfrm>
        </p:spPr>
        <p:txBody>
          <a:bodyPr>
            <a:normAutofit/>
          </a:bodyPr>
          <a:lstStyle/>
          <a:p>
            <a:r>
              <a:rPr lang="en-US" sz="2900" dirty="0"/>
              <a:t>Summary of Calculated Average Drawdowns for 2000-2020</a:t>
            </a:r>
          </a:p>
        </p:txBody>
      </p:sp>
      <p:pic>
        <p:nvPicPr>
          <p:cNvPr id="2" name="Picture 1">
            <a:extLst>
              <a:ext uri="{FF2B5EF4-FFF2-40B4-BE49-F238E27FC236}">
                <a16:creationId xmlns:a16="http://schemas.microsoft.com/office/drawing/2014/main" id="{2126C0B5-4392-492F-8D30-AAC9D1C71F02}"/>
              </a:ext>
            </a:extLst>
          </p:cNvPr>
          <p:cNvPicPr>
            <a:picLocks noChangeAspect="1"/>
          </p:cNvPicPr>
          <p:nvPr/>
        </p:nvPicPr>
        <p:blipFill>
          <a:blip r:embed="rId2"/>
          <a:stretch>
            <a:fillRect/>
          </a:stretch>
        </p:blipFill>
        <p:spPr>
          <a:xfrm>
            <a:off x="1752600" y="3999470"/>
            <a:ext cx="6172200" cy="2709123"/>
          </a:xfrm>
          <a:prstGeom prst="rect">
            <a:avLst/>
          </a:prstGeom>
        </p:spPr>
      </p:pic>
      <p:sp>
        <p:nvSpPr>
          <p:cNvPr id="4" name="Content Placeholder 4">
            <a:extLst>
              <a:ext uri="{FF2B5EF4-FFF2-40B4-BE49-F238E27FC236}">
                <a16:creationId xmlns:a16="http://schemas.microsoft.com/office/drawing/2014/main" id="{94124420-352D-4287-8C5C-00452BC98F63}"/>
              </a:ext>
            </a:extLst>
          </p:cNvPr>
          <p:cNvSpPr>
            <a:spLocks noGrp="1"/>
          </p:cNvSpPr>
          <p:nvPr>
            <p:ph sz="quarter" idx="10"/>
          </p:nvPr>
        </p:nvSpPr>
        <p:spPr>
          <a:xfrm>
            <a:off x="407581" y="949506"/>
            <a:ext cx="8763000" cy="3049964"/>
          </a:xfrm>
        </p:spPr>
        <p:txBody>
          <a:bodyPr>
            <a:normAutofit fontScale="70000" lnSpcReduction="20000"/>
          </a:bodyPr>
          <a:lstStyle/>
          <a:p>
            <a:r>
              <a:rPr lang="en-US" dirty="0"/>
              <a:t>Use of common wells consistently produces less drawdown</a:t>
            </a:r>
          </a:p>
          <a:p>
            <a:r>
              <a:rPr lang="en-US" dirty="0"/>
              <a:t>Variability among annual drawdowns much less for Carrizo-Wilcox aquifers than for Queen City and Sparta aquifers </a:t>
            </a:r>
          </a:p>
          <a:p>
            <a:r>
              <a:rPr lang="en-US" dirty="0"/>
              <a:t>The differences among three methods can vary significantly among successive years </a:t>
            </a:r>
          </a:p>
          <a:p>
            <a:r>
              <a:rPr lang="en-US" dirty="0"/>
              <a:t>Results are sensitive to outliers (WLs need to be carefully checked) </a:t>
            </a:r>
          </a:p>
          <a:p>
            <a:r>
              <a:rPr lang="en-US" dirty="0"/>
              <a:t>Results are sensitive to non-POSGCD WL data </a:t>
            </a:r>
          </a:p>
          <a:p>
            <a:r>
              <a:rPr lang="en-US" dirty="0"/>
              <a:t>Kriged Residual Method produces most consistent set of water level contours</a:t>
            </a:r>
          </a:p>
          <a:p>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611354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D8D65113-2D8F-4D34-8A60-00AB73FCF799}"/>
              </a:ext>
            </a:extLst>
          </p:cNvPr>
          <p:cNvSpPr txBox="1">
            <a:spLocks/>
          </p:cNvSpPr>
          <p:nvPr/>
        </p:nvSpPr>
        <p:spPr>
          <a:xfrm>
            <a:off x="533400" y="152400"/>
            <a:ext cx="82296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800" kern="1200">
                <a:solidFill>
                  <a:schemeClr val="bg1"/>
                </a:solidFill>
                <a:latin typeface="+mj-lt"/>
                <a:ea typeface="+mj-ea"/>
                <a:cs typeface="+mj-cs"/>
              </a:defRPr>
            </a:lvl1pPr>
          </a:lstStyle>
          <a:p>
            <a:r>
              <a:rPr lang="en-US" dirty="0"/>
              <a:t>Calculated Average Water Levels (</a:t>
            </a:r>
            <a:r>
              <a:rPr lang="en-US" dirty="0" err="1"/>
              <a:t>con’t</a:t>
            </a:r>
            <a:r>
              <a:rPr lang="en-US" dirty="0"/>
              <a:t>)</a:t>
            </a:r>
          </a:p>
        </p:txBody>
      </p:sp>
      <p:pic>
        <p:nvPicPr>
          <p:cNvPr id="2" name="Picture 1">
            <a:extLst>
              <a:ext uri="{FF2B5EF4-FFF2-40B4-BE49-F238E27FC236}">
                <a16:creationId xmlns:a16="http://schemas.microsoft.com/office/drawing/2014/main" id="{38062F96-6EB5-4E3D-A78B-84A1C8436379}"/>
              </a:ext>
            </a:extLst>
          </p:cNvPr>
          <p:cNvPicPr>
            <a:picLocks noChangeAspect="1"/>
          </p:cNvPicPr>
          <p:nvPr/>
        </p:nvPicPr>
        <p:blipFill>
          <a:blip r:embed="rId2"/>
          <a:stretch>
            <a:fillRect/>
          </a:stretch>
        </p:blipFill>
        <p:spPr>
          <a:xfrm>
            <a:off x="4848520" y="1643035"/>
            <a:ext cx="3914480" cy="4065650"/>
          </a:xfrm>
          <a:prstGeom prst="rect">
            <a:avLst/>
          </a:prstGeom>
        </p:spPr>
      </p:pic>
      <p:grpSp>
        <p:nvGrpSpPr>
          <p:cNvPr id="11" name="Group 10">
            <a:extLst>
              <a:ext uri="{FF2B5EF4-FFF2-40B4-BE49-F238E27FC236}">
                <a16:creationId xmlns:a16="http://schemas.microsoft.com/office/drawing/2014/main" id="{BB62F303-F72F-40F1-9B94-85E1DE101857}"/>
              </a:ext>
            </a:extLst>
          </p:cNvPr>
          <p:cNvGrpSpPr/>
          <p:nvPr/>
        </p:nvGrpSpPr>
        <p:grpSpPr>
          <a:xfrm>
            <a:off x="3752735" y="5769777"/>
            <a:ext cx="1638529" cy="800212"/>
            <a:chOff x="3752735" y="5105400"/>
            <a:chExt cx="1638529" cy="800212"/>
          </a:xfrm>
        </p:grpSpPr>
        <p:pic>
          <p:nvPicPr>
            <p:cNvPr id="8" name="Picture 7">
              <a:extLst>
                <a:ext uri="{FF2B5EF4-FFF2-40B4-BE49-F238E27FC236}">
                  <a16:creationId xmlns:a16="http://schemas.microsoft.com/office/drawing/2014/main" id="{1AB86CDD-6A04-42D8-9655-6DE5226A9115}"/>
                </a:ext>
              </a:extLst>
            </p:cNvPr>
            <p:cNvPicPr>
              <a:picLocks noChangeAspect="1"/>
            </p:cNvPicPr>
            <p:nvPr/>
          </p:nvPicPr>
          <p:blipFill>
            <a:blip r:embed="rId3"/>
            <a:stretch>
              <a:fillRect/>
            </a:stretch>
          </p:blipFill>
          <p:spPr>
            <a:xfrm>
              <a:off x="3752735" y="5105400"/>
              <a:ext cx="1638529" cy="800212"/>
            </a:xfrm>
            <a:prstGeom prst="rect">
              <a:avLst/>
            </a:prstGeom>
          </p:spPr>
        </p:pic>
        <p:cxnSp>
          <p:nvCxnSpPr>
            <p:cNvPr id="9" name="Straight Connector 8">
              <a:extLst>
                <a:ext uri="{FF2B5EF4-FFF2-40B4-BE49-F238E27FC236}">
                  <a16:creationId xmlns:a16="http://schemas.microsoft.com/office/drawing/2014/main" id="{7A1C4088-3588-43FF-996F-3019538AFB42}"/>
                </a:ext>
              </a:extLst>
            </p:cNvPr>
            <p:cNvCxnSpPr>
              <a:cxnSpLocks/>
            </p:cNvCxnSpPr>
            <p:nvPr/>
          </p:nvCxnSpPr>
          <p:spPr>
            <a:xfrm>
              <a:off x="3962400" y="5312571"/>
              <a:ext cx="255466"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A52E7450-4C00-4E28-81A1-110B227F15E0}"/>
              </a:ext>
            </a:extLst>
          </p:cNvPr>
          <p:cNvPicPr>
            <a:picLocks noChangeAspect="1"/>
          </p:cNvPicPr>
          <p:nvPr/>
        </p:nvPicPr>
        <p:blipFill>
          <a:blip r:embed="rId4"/>
          <a:stretch>
            <a:fillRect/>
          </a:stretch>
        </p:blipFill>
        <p:spPr>
          <a:xfrm>
            <a:off x="304800" y="1608356"/>
            <a:ext cx="4114800" cy="3765042"/>
          </a:xfrm>
          <a:prstGeom prst="rect">
            <a:avLst/>
          </a:prstGeom>
        </p:spPr>
      </p:pic>
    </p:spTree>
    <p:extLst>
      <p:ext uri="{BB962C8B-B14F-4D97-AF65-F5344CB8AC3E}">
        <p14:creationId xmlns:p14="http://schemas.microsoft.com/office/powerpoint/2010/main" val="3842062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D34B61A9-9DC5-48A8-853C-FB7364DA252E}"/>
              </a:ext>
            </a:extLst>
          </p:cNvPr>
          <p:cNvSpPr>
            <a:spLocks noGrp="1"/>
          </p:cNvSpPr>
          <p:nvPr>
            <p:ph type="title"/>
          </p:nvPr>
        </p:nvSpPr>
        <p:spPr>
          <a:xfrm>
            <a:off x="53790" y="149407"/>
            <a:ext cx="9059218" cy="685800"/>
          </a:xfrm>
        </p:spPr>
        <p:txBody>
          <a:bodyPr>
            <a:normAutofit/>
          </a:bodyPr>
          <a:lstStyle/>
          <a:p>
            <a:r>
              <a:rPr lang="en-US" sz="2900" dirty="0"/>
              <a:t>Summary</a:t>
            </a:r>
          </a:p>
        </p:txBody>
      </p:sp>
      <p:sp>
        <p:nvSpPr>
          <p:cNvPr id="5" name="Content Placeholder 4">
            <a:extLst>
              <a:ext uri="{FF2B5EF4-FFF2-40B4-BE49-F238E27FC236}">
                <a16:creationId xmlns:a16="http://schemas.microsoft.com/office/drawing/2014/main" id="{A9596C4C-1EDA-46DE-B97E-DB984112ACA6}"/>
              </a:ext>
            </a:extLst>
          </p:cNvPr>
          <p:cNvSpPr>
            <a:spLocks noGrp="1"/>
          </p:cNvSpPr>
          <p:nvPr>
            <p:ph sz="quarter" idx="10"/>
          </p:nvPr>
        </p:nvSpPr>
        <p:spPr>
          <a:xfrm>
            <a:off x="190500" y="990600"/>
            <a:ext cx="8763000" cy="5638800"/>
          </a:xfrm>
        </p:spPr>
        <p:txBody>
          <a:bodyPr>
            <a:normAutofit fontScale="92500" lnSpcReduction="10000"/>
          </a:bodyPr>
          <a:lstStyle/>
          <a:p>
            <a:r>
              <a:rPr lang="en-US" dirty="0"/>
              <a:t>Analysis Method</a:t>
            </a:r>
          </a:p>
          <a:p>
            <a:pPr lvl="1"/>
            <a:r>
              <a:rPr lang="en-US" dirty="0"/>
              <a:t>Primary:  Kriging with Residuals </a:t>
            </a:r>
          </a:p>
          <a:p>
            <a:pPr lvl="1"/>
            <a:r>
              <a:rPr lang="en-US" dirty="0"/>
              <a:t>Secondary:  Kriging with Water Levels, Topo2raster </a:t>
            </a:r>
          </a:p>
          <a:p>
            <a:r>
              <a:rPr lang="en-US" dirty="0"/>
              <a:t>Aquifer Assignment </a:t>
            </a:r>
          </a:p>
          <a:p>
            <a:pPr lvl="1"/>
            <a:r>
              <a:rPr lang="en-US" dirty="0"/>
              <a:t>Geological Analysis &amp; Water Levels</a:t>
            </a:r>
          </a:p>
          <a:p>
            <a:pPr lvl="1"/>
            <a:r>
              <a:rPr lang="en-US" dirty="0"/>
              <a:t>GAM Surfaces </a:t>
            </a:r>
          </a:p>
          <a:p>
            <a:r>
              <a:rPr lang="en-US" dirty="0"/>
              <a:t> Well Selection</a:t>
            </a:r>
          </a:p>
          <a:p>
            <a:pPr lvl="1"/>
            <a:r>
              <a:rPr lang="en-US" dirty="0"/>
              <a:t>All available wells for each year </a:t>
            </a:r>
          </a:p>
          <a:p>
            <a:pPr lvl="1"/>
            <a:r>
              <a:rPr lang="en-US" dirty="0"/>
              <a:t>Use 70% threshold for application </a:t>
            </a:r>
          </a:p>
          <a:p>
            <a:r>
              <a:rPr lang="en-US" dirty="0"/>
              <a:t>Water Levels </a:t>
            </a:r>
          </a:p>
          <a:p>
            <a:pPr lvl="1"/>
            <a:r>
              <a:rPr lang="en-US" dirty="0"/>
              <a:t> Examine hydrographs trends against pumping trends</a:t>
            </a:r>
          </a:p>
          <a:p>
            <a:pPr lvl="1"/>
            <a:r>
              <a:rPr lang="en-US" dirty="0"/>
              <a:t> Check documentation of well condition during pumping</a:t>
            </a:r>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3851651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F5ECCA-57F6-45C5-9201-F071A51629B6}"/>
              </a:ext>
            </a:extLst>
          </p:cNvPr>
          <p:cNvSpPr>
            <a:spLocks noGrp="1"/>
          </p:cNvSpPr>
          <p:nvPr>
            <p:ph type="title"/>
          </p:nvPr>
        </p:nvSpPr>
        <p:spPr/>
        <p:txBody>
          <a:bodyPr/>
          <a:lstStyle/>
          <a:p>
            <a:r>
              <a:rPr lang="en-US" dirty="0"/>
              <a:t>Outline </a:t>
            </a:r>
          </a:p>
        </p:txBody>
      </p:sp>
      <p:sp>
        <p:nvSpPr>
          <p:cNvPr id="5" name="Content Placeholder 4">
            <a:extLst>
              <a:ext uri="{FF2B5EF4-FFF2-40B4-BE49-F238E27FC236}">
                <a16:creationId xmlns:a16="http://schemas.microsoft.com/office/drawing/2014/main" id="{40724347-A900-4482-AAEA-347E027DB85D}"/>
              </a:ext>
            </a:extLst>
          </p:cNvPr>
          <p:cNvSpPr>
            <a:spLocks noGrp="1"/>
          </p:cNvSpPr>
          <p:nvPr>
            <p:ph sz="quarter" idx="10"/>
          </p:nvPr>
        </p:nvSpPr>
        <p:spPr>
          <a:xfrm>
            <a:off x="304800" y="1219200"/>
            <a:ext cx="8686800" cy="4724400"/>
          </a:xfrm>
        </p:spPr>
        <p:txBody>
          <a:bodyPr>
            <a:normAutofit fontScale="70000" lnSpcReduction="20000"/>
          </a:bodyPr>
          <a:lstStyle/>
          <a:p>
            <a:pPr>
              <a:lnSpc>
                <a:spcPct val="105000"/>
              </a:lnSpc>
              <a:spcBef>
                <a:spcPts val="0"/>
              </a:spcBef>
              <a:spcAft>
                <a:spcPts val="2000"/>
              </a:spcAft>
            </a:pPr>
            <a:r>
              <a:rPr lang="en-US" sz="2800" dirty="0">
                <a:effectLst/>
                <a:latin typeface="Calibri" panose="020F0502020204030204" pitchFamily="34" charset="0"/>
                <a:ea typeface="Calibri" panose="020F0502020204030204" pitchFamily="34" charset="0"/>
              </a:rPr>
              <a:t>Simulation of </a:t>
            </a:r>
            <a:r>
              <a:rPr lang="en-US" sz="2800" dirty="0" err="1">
                <a:effectLst/>
                <a:latin typeface="Calibri" panose="020F0502020204030204" pitchFamily="34" charset="0"/>
                <a:ea typeface="Calibri" panose="020F0502020204030204" pitchFamily="34" charset="0"/>
              </a:rPr>
              <a:t>S</a:t>
            </a:r>
            <a:r>
              <a:rPr lang="en-US" sz="2800" dirty="0" err="1">
                <a:latin typeface="Calibri" panose="020F0502020204030204" pitchFamily="34" charset="0"/>
                <a:ea typeface="Calibri" panose="020F0502020204030204" pitchFamily="34" charset="0"/>
              </a:rPr>
              <a:t>imsboro</a:t>
            </a:r>
            <a:r>
              <a:rPr lang="en-US" sz="2800" dirty="0">
                <a:latin typeface="Calibri" panose="020F0502020204030204" pitchFamily="34" charset="0"/>
                <a:ea typeface="Calibri" panose="020F0502020204030204" pitchFamily="34" charset="0"/>
              </a:rPr>
              <a:t> and Carrizo Aquifer WLs from</a:t>
            </a:r>
            <a:r>
              <a:rPr lang="en-US" sz="2800" dirty="0">
                <a:effectLst/>
                <a:latin typeface="Calibri" panose="020F0502020204030204" pitchFamily="34" charset="0"/>
                <a:ea typeface="Calibri" panose="020F0502020204030204" pitchFamily="34" charset="0"/>
              </a:rPr>
              <a:t> DFC GAM Run for GMA 12 (12 minutes)</a:t>
            </a:r>
          </a:p>
          <a:p>
            <a:pPr>
              <a:lnSpc>
                <a:spcPct val="105000"/>
              </a:lnSpc>
              <a:spcBef>
                <a:spcPts val="0"/>
              </a:spcBef>
              <a:spcAft>
                <a:spcPts val="2000"/>
              </a:spcAft>
            </a:pPr>
            <a:r>
              <a:rPr lang="en-US" sz="2800" dirty="0">
                <a:effectLst/>
                <a:latin typeface="Calibri" panose="020F0502020204030204" pitchFamily="34" charset="0"/>
                <a:ea typeface="Times New Roman" panose="02020603050405020304" pitchFamily="18" charset="0"/>
              </a:rPr>
              <a:t>DFC Compliance Based on Revised Analysis Methods </a:t>
            </a:r>
            <a:br>
              <a:rPr lang="en-US" sz="2800" dirty="0">
                <a:effectLst/>
                <a:latin typeface="Calibri" panose="020F0502020204030204" pitchFamily="34" charset="0"/>
                <a:ea typeface="Times New Roman" panose="02020603050405020304" pitchFamily="18" charset="0"/>
              </a:rPr>
            </a:br>
            <a:r>
              <a:rPr lang="en-US" sz="2800" dirty="0">
                <a:effectLst/>
                <a:latin typeface="Calibri" panose="020F0502020204030204" pitchFamily="34" charset="0"/>
                <a:ea typeface="Times New Roman" panose="02020603050405020304" pitchFamily="18" charset="0"/>
              </a:rPr>
              <a:t>(25 minutes) </a:t>
            </a:r>
          </a:p>
          <a:p>
            <a:pPr>
              <a:lnSpc>
                <a:spcPct val="105000"/>
              </a:lnSpc>
              <a:spcBef>
                <a:spcPts val="0"/>
              </a:spcBef>
              <a:spcAft>
                <a:spcPts val="2000"/>
              </a:spcAft>
            </a:pPr>
            <a:r>
              <a:rPr lang="en-US" sz="2800" dirty="0">
                <a:effectLst/>
                <a:latin typeface="Calibri" panose="020F0502020204030204" pitchFamily="34" charset="0"/>
                <a:ea typeface="Times New Roman" panose="02020603050405020304" pitchFamily="18" charset="0"/>
              </a:rPr>
              <a:t>Boundaries for “Management Zones” Associated with DFCs</a:t>
            </a:r>
            <a:br>
              <a:rPr lang="en-US" sz="2800" dirty="0">
                <a:effectLst/>
                <a:latin typeface="Calibri" panose="020F0502020204030204" pitchFamily="34" charset="0"/>
                <a:ea typeface="Times New Roman" panose="02020603050405020304" pitchFamily="18" charset="0"/>
              </a:rPr>
            </a:br>
            <a:r>
              <a:rPr lang="en-US" sz="2800" dirty="0">
                <a:effectLst/>
                <a:latin typeface="Calibri" panose="020F0502020204030204" pitchFamily="34" charset="0"/>
                <a:ea typeface="Times New Roman" panose="02020603050405020304" pitchFamily="18" charset="0"/>
              </a:rPr>
              <a:t> (20 minutes) </a:t>
            </a:r>
            <a:endParaRPr lang="en-US" sz="2800" dirty="0">
              <a:effectLst/>
              <a:latin typeface="Calibri" panose="020F0502020204030204" pitchFamily="34" charset="0"/>
              <a:ea typeface="Calibri" panose="020F0502020204030204" pitchFamily="34" charset="0"/>
            </a:endParaRPr>
          </a:p>
          <a:p>
            <a:pPr>
              <a:lnSpc>
                <a:spcPct val="105000"/>
              </a:lnSpc>
              <a:spcBef>
                <a:spcPts val="0"/>
              </a:spcBef>
              <a:spcAft>
                <a:spcPts val="2000"/>
              </a:spcAft>
            </a:pPr>
            <a:r>
              <a:rPr lang="en-US" sz="2800" dirty="0">
                <a:effectLst/>
                <a:latin typeface="Calibri" panose="020F0502020204030204" pitchFamily="34" charset="0"/>
                <a:ea typeface="Times New Roman" panose="02020603050405020304" pitchFamily="18" charset="0"/>
              </a:rPr>
              <a:t>Maximum Production Volumes Based on Permitted Acreage </a:t>
            </a:r>
            <a:br>
              <a:rPr lang="en-US" sz="2800" dirty="0">
                <a:effectLst/>
                <a:latin typeface="Calibri" panose="020F0502020204030204" pitchFamily="34" charset="0"/>
                <a:ea typeface="Times New Roman" panose="02020603050405020304" pitchFamily="18" charset="0"/>
              </a:rPr>
            </a:br>
            <a:r>
              <a:rPr lang="en-US" sz="2800" dirty="0">
                <a:effectLst/>
                <a:latin typeface="Calibri" panose="020F0502020204030204" pitchFamily="34" charset="0"/>
                <a:ea typeface="Times New Roman" panose="02020603050405020304" pitchFamily="18" charset="0"/>
              </a:rPr>
              <a:t>(30 minutes)</a:t>
            </a:r>
            <a:endParaRPr lang="en-US" sz="2800" dirty="0">
              <a:effectLst/>
              <a:latin typeface="Calibri" panose="020F0502020204030204" pitchFamily="34" charset="0"/>
              <a:ea typeface="Calibri" panose="020F0502020204030204" pitchFamily="34" charset="0"/>
            </a:endParaRPr>
          </a:p>
          <a:p>
            <a:pPr>
              <a:lnSpc>
                <a:spcPct val="105000"/>
              </a:lnSpc>
              <a:spcBef>
                <a:spcPts val="0"/>
              </a:spcBef>
              <a:spcAft>
                <a:spcPts val="2000"/>
              </a:spcAft>
            </a:pPr>
            <a:r>
              <a:rPr lang="en-US" sz="2800" dirty="0">
                <a:effectLst/>
                <a:latin typeface="Calibri" panose="020F0502020204030204" pitchFamily="34" charset="0"/>
                <a:ea typeface="Times New Roman" panose="02020603050405020304" pitchFamily="18" charset="0"/>
              </a:rPr>
              <a:t>Compatibility of DFCs and PDLs  (10 minutes)</a:t>
            </a:r>
            <a:endParaRPr lang="en-US" sz="2800" dirty="0">
              <a:effectLst/>
              <a:latin typeface="Calibri" panose="020F0502020204030204" pitchFamily="34" charset="0"/>
              <a:ea typeface="Calibri" panose="020F0502020204030204" pitchFamily="34" charset="0"/>
            </a:endParaRPr>
          </a:p>
          <a:p>
            <a:pPr>
              <a:lnSpc>
                <a:spcPct val="105000"/>
              </a:lnSpc>
              <a:spcBef>
                <a:spcPts val="0"/>
              </a:spcBef>
              <a:spcAft>
                <a:spcPts val="2000"/>
              </a:spcAft>
            </a:pPr>
            <a:r>
              <a:rPr lang="en-US" sz="2800" dirty="0">
                <a:effectLst/>
                <a:latin typeface="Calibri" panose="020F0502020204030204" pitchFamily="34" charset="0"/>
                <a:ea typeface="Times New Roman" panose="02020603050405020304" pitchFamily="18" charset="0"/>
              </a:rPr>
              <a:t> Update on GMA 12 Joint Planning (2 minutes) </a:t>
            </a:r>
          </a:p>
          <a:p>
            <a:pPr>
              <a:lnSpc>
                <a:spcPct val="105000"/>
              </a:lnSpc>
              <a:spcBef>
                <a:spcPts val="0"/>
              </a:spcBef>
              <a:spcAft>
                <a:spcPts val="2000"/>
              </a:spcAft>
            </a:pPr>
            <a:r>
              <a:rPr lang="en-US" sz="2800" dirty="0">
                <a:effectLst/>
                <a:latin typeface="Calibri" panose="020F0502020204030204" pitchFamily="34" charset="0"/>
                <a:ea typeface="Calibri" panose="020F0502020204030204" pitchFamily="34" charset="0"/>
              </a:rPr>
              <a:t>Questions (until 5:00 pm)</a:t>
            </a:r>
          </a:p>
          <a:p>
            <a:pPr>
              <a:spcAft>
                <a:spcPts val="1000"/>
              </a:spcAft>
            </a:pPr>
            <a:endParaRPr lang="en-US" sz="2600" dirty="0"/>
          </a:p>
          <a:p>
            <a:pPr>
              <a:spcAft>
                <a:spcPts val="1000"/>
              </a:spcAft>
            </a:pPr>
            <a:endParaRPr lang="en-US" sz="2600" dirty="0"/>
          </a:p>
          <a:p>
            <a:pPr>
              <a:spcAft>
                <a:spcPts val="1000"/>
              </a:spcAft>
            </a:pPr>
            <a:endParaRPr lang="en-US" sz="2600" dirty="0"/>
          </a:p>
          <a:p>
            <a:pPr marL="0" indent="0">
              <a:spcAft>
                <a:spcPts val="1000"/>
              </a:spcAft>
              <a:buNone/>
            </a:pPr>
            <a:endParaRPr lang="en-US" sz="2600" dirty="0">
              <a:solidFill>
                <a:prstClr val="black"/>
              </a:solidFill>
            </a:endParaRPr>
          </a:p>
          <a:p>
            <a:pPr marL="457200" lvl="1" indent="0">
              <a:buNone/>
            </a:pPr>
            <a:endParaRPr lang="en-US" dirty="0"/>
          </a:p>
        </p:txBody>
      </p:sp>
    </p:spTree>
    <p:extLst>
      <p:ext uri="{BB962C8B-B14F-4D97-AF65-F5344CB8AC3E}">
        <p14:creationId xmlns:p14="http://schemas.microsoft.com/office/powerpoint/2010/main" val="4133737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D34B61A9-9DC5-48A8-853C-FB7364DA252E}"/>
              </a:ext>
            </a:extLst>
          </p:cNvPr>
          <p:cNvSpPr>
            <a:spLocks noGrp="1"/>
          </p:cNvSpPr>
          <p:nvPr>
            <p:ph type="title"/>
          </p:nvPr>
        </p:nvSpPr>
        <p:spPr>
          <a:xfrm>
            <a:off x="53790" y="149407"/>
            <a:ext cx="9059218" cy="685800"/>
          </a:xfrm>
        </p:spPr>
        <p:txBody>
          <a:bodyPr>
            <a:normAutofit/>
          </a:bodyPr>
          <a:lstStyle/>
          <a:p>
            <a:r>
              <a:rPr lang="en-US" sz="2900" dirty="0"/>
              <a:t>On-going Work </a:t>
            </a:r>
          </a:p>
        </p:txBody>
      </p:sp>
      <p:sp>
        <p:nvSpPr>
          <p:cNvPr id="5" name="Content Placeholder 4">
            <a:extLst>
              <a:ext uri="{FF2B5EF4-FFF2-40B4-BE49-F238E27FC236}">
                <a16:creationId xmlns:a16="http://schemas.microsoft.com/office/drawing/2014/main" id="{A9596C4C-1EDA-46DE-B97E-DB984112ACA6}"/>
              </a:ext>
            </a:extLst>
          </p:cNvPr>
          <p:cNvSpPr>
            <a:spLocks noGrp="1"/>
          </p:cNvSpPr>
          <p:nvPr>
            <p:ph sz="quarter" idx="10"/>
          </p:nvPr>
        </p:nvSpPr>
        <p:spPr>
          <a:xfrm>
            <a:off x="190500" y="990600"/>
            <a:ext cx="8763000" cy="5638800"/>
          </a:xfrm>
        </p:spPr>
        <p:txBody>
          <a:bodyPr>
            <a:normAutofit fontScale="92500" lnSpcReduction="20000"/>
          </a:bodyPr>
          <a:lstStyle/>
          <a:p>
            <a:r>
              <a:rPr lang="en-US" dirty="0"/>
              <a:t>Additional TWDB &amp; Adjacent GCD Coordination </a:t>
            </a:r>
          </a:p>
          <a:p>
            <a:pPr lvl="1"/>
            <a:r>
              <a:rPr lang="en-US" dirty="0"/>
              <a:t>Well Data  </a:t>
            </a:r>
          </a:p>
          <a:p>
            <a:pPr lvl="1"/>
            <a:r>
              <a:rPr lang="en-US" dirty="0"/>
              <a:t>Aquifer Surfaces   </a:t>
            </a:r>
          </a:p>
          <a:p>
            <a:pPr lvl="1"/>
            <a:endParaRPr lang="en-US" dirty="0"/>
          </a:p>
          <a:p>
            <a:r>
              <a:rPr lang="en-US" dirty="0"/>
              <a:t>Prioritize Water Level Measurements</a:t>
            </a:r>
          </a:p>
          <a:p>
            <a:pPr lvl="1"/>
            <a:r>
              <a:rPr lang="en-US" dirty="0"/>
              <a:t>“70%” wells  </a:t>
            </a:r>
          </a:p>
          <a:p>
            <a:pPr lvl="1"/>
            <a:r>
              <a:rPr lang="en-US" dirty="0"/>
              <a:t>  “Isolated” wells </a:t>
            </a:r>
          </a:p>
          <a:p>
            <a:pPr lvl="1"/>
            <a:r>
              <a:rPr lang="en-US" dirty="0"/>
              <a:t> Investigate Option of Using Index Wells  </a:t>
            </a:r>
            <a:br>
              <a:rPr lang="en-US" dirty="0"/>
            </a:br>
            <a:endParaRPr lang="en-US" dirty="0"/>
          </a:p>
          <a:p>
            <a:r>
              <a:rPr lang="en-US" dirty="0"/>
              <a:t> Technical Analysis</a:t>
            </a:r>
          </a:p>
          <a:p>
            <a:pPr lvl="1"/>
            <a:r>
              <a:rPr lang="en-US" dirty="0"/>
              <a:t>Assessment of confidence limits for each method </a:t>
            </a:r>
          </a:p>
          <a:p>
            <a:pPr lvl="1"/>
            <a:r>
              <a:rPr lang="en-US" dirty="0"/>
              <a:t>Improvements to POSGCD operation model </a:t>
            </a:r>
          </a:p>
          <a:p>
            <a:pPr lvl="1"/>
            <a:r>
              <a:rPr lang="en-US" dirty="0"/>
              <a:t>Consideration of water level considerations </a:t>
            </a:r>
          </a:p>
          <a:p>
            <a:pPr lvl="1"/>
            <a:endParaRPr lang="en-US" dirty="0"/>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1838100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5361-17A8-417E-A431-764FBF4EA317}"/>
              </a:ext>
            </a:extLst>
          </p:cNvPr>
          <p:cNvSpPr>
            <a:spLocks noGrp="1"/>
          </p:cNvSpPr>
          <p:nvPr>
            <p:ph type="title"/>
          </p:nvPr>
        </p:nvSpPr>
        <p:spPr/>
        <p:txBody>
          <a:bodyPr/>
          <a:lstStyle/>
          <a:p>
            <a:r>
              <a:rPr lang="en-US" sz="4000" dirty="0">
                <a:effectLst/>
                <a:latin typeface="Calibri" panose="020F0502020204030204" pitchFamily="34" charset="0"/>
                <a:ea typeface="Times New Roman" panose="02020603050405020304" pitchFamily="18" charset="0"/>
              </a:rPr>
              <a:t>Boundaries for “Management Zones” Associated with DFCs</a:t>
            </a:r>
            <a:br>
              <a:rPr lang="en-US" sz="4000" dirty="0">
                <a:effectLst/>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2303480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C6C8FB-1F23-408F-A12C-6E77203E73DB}"/>
              </a:ext>
            </a:extLst>
          </p:cNvPr>
          <p:cNvSpPr>
            <a:spLocks noGrp="1"/>
          </p:cNvSpPr>
          <p:nvPr>
            <p:ph type="title"/>
          </p:nvPr>
        </p:nvSpPr>
        <p:spPr/>
        <p:txBody>
          <a:bodyPr/>
          <a:lstStyle/>
          <a:p>
            <a:r>
              <a:rPr lang="en-US" dirty="0"/>
              <a:t> Review of Management Zones  </a:t>
            </a:r>
          </a:p>
        </p:txBody>
      </p:sp>
      <p:sp>
        <p:nvSpPr>
          <p:cNvPr id="5" name="TextBox 4">
            <a:extLst>
              <a:ext uri="{FF2B5EF4-FFF2-40B4-BE49-F238E27FC236}">
                <a16:creationId xmlns:a16="http://schemas.microsoft.com/office/drawing/2014/main" id="{C0F2BC52-481F-42F9-931F-E6F1EC3DDA47}"/>
              </a:ext>
            </a:extLst>
          </p:cNvPr>
          <p:cNvSpPr txBox="1"/>
          <p:nvPr/>
        </p:nvSpPr>
        <p:spPr>
          <a:xfrm>
            <a:off x="609600" y="912674"/>
            <a:ext cx="7772399" cy="1200329"/>
          </a:xfrm>
          <a:prstGeom prst="rect">
            <a:avLst/>
          </a:prstGeom>
          <a:noFill/>
        </p:spPr>
        <p:txBody>
          <a:bodyPr wrap="square" rtlCol="0">
            <a:spAutoFit/>
          </a:bodyPr>
          <a:lstStyle/>
          <a:p>
            <a:r>
              <a:rPr lang="en-US" sz="1400" b="1" dirty="0">
                <a:effectLst/>
                <a:latin typeface="Times New Roman" panose="02020603050405020304" pitchFamily="18" charset="0"/>
                <a:ea typeface="Times New Roman" panose="02020603050405020304" pitchFamily="18" charset="0"/>
              </a:rPr>
              <a:t>RULE 16.1. MANAGEMENT ZONES. </a:t>
            </a:r>
            <a:r>
              <a:rPr lang="en-US" sz="1400" dirty="0">
                <a:effectLst/>
                <a:latin typeface="Times New Roman" panose="02020603050405020304" pitchFamily="18" charset="0"/>
                <a:ea typeface="Times New Roman" panose="02020603050405020304" pitchFamily="18" charset="0"/>
              </a:rPr>
              <a:t>Groundwater availability will be conserved, preserved and</a:t>
            </a:r>
            <a:r>
              <a:rPr lang="en-US" sz="1400" spc="-35"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protected</a:t>
            </a:r>
            <a:r>
              <a:rPr lang="en-US" sz="1400" spc="-35"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by</a:t>
            </a:r>
            <a:r>
              <a:rPr lang="en-US" sz="1400" spc="-35"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well</a:t>
            </a:r>
            <a:r>
              <a:rPr lang="en-US" sz="1400" spc="-35"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spacing,</a:t>
            </a:r>
            <a:r>
              <a:rPr lang="en-US" sz="1400" spc="-35"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permit</a:t>
            </a:r>
            <a:r>
              <a:rPr lang="en-US" sz="1400" spc="-35"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requirements,</a:t>
            </a:r>
            <a:r>
              <a:rPr lang="en-US" sz="1400" spc="-35"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and</a:t>
            </a:r>
            <a:r>
              <a:rPr lang="en-US" sz="1400" strike="sngStrike" dirty="0">
                <a:effectLst/>
                <a:latin typeface="Times New Roman" panose="02020603050405020304" pitchFamily="18" charset="0"/>
                <a:ea typeface="Times New Roman" panose="02020603050405020304" pitchFamily="18" charset="0"/>
              </a:rPr>
              <a:t>/or</a:t>
            </a:r>
            <a:r>
              <a:rPr lang="en-US" sz="1400" strike="sngStrike" spc="-35"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limiting</a:t>
            </a:r>
            <a:r>
              <a:rPr lang="en-US" sz="1400" spc="-35"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water</a:t>
            </a:r>
            <a:r>
              <a:rPr lang="en-US" sz="1400" spc="-35"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drawdown</a:t>
            </a:r>
            <a:r>
              <a:rPr lang="en-US" sz="1400" spc="-35"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levels</a:t>
            </a:r>
            <a:r>
              <a:rPr lang="en-US" sz="1400" spc="-35"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within the Management Zones listed in Section 5 of the Management Plan. The District’s rules and regulations will be adopted and enforced in compliance with </a:t>
            </a:r>
            <a:r>
              <a:rPr lang="en-US" sz="1400" i="1" dirty="0">
                <a:effectLst/>
                <a:latin typeface="Times New Roman" panose="02020603050405020304" pitchFamily="18" charset="0"/>
                <a:ea typeface="Times New Roman" panose="02020603050405020304" pitchFamily="18" charset="0"/>
              </a:rPr>
              <a:t>Chapter 36, Texas Water Code, </a:t>
            </a:r>
            <a:r>
              <a:rPr lang="en-US" sz="1400" dirty="0">
                <a:effectLst/>
                <a:latin typeface="Times New Roman" panose="02020603050405020304" pitchFamily="18" charset="0"/>
                <a:ea typeface="Times New Roman" panose="02020603050405020304" pitchFamily="18" charset="0"/>
              </a:rPr>
              <a:t>and the</a:t>
            </a:r>
            <a:r>
              <a:rPr lang="en-US" sz="1400" spc="-40"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Board</a:t>
            </a:r>
            <a:r>
              <a:rPr lang="en-US" sz="1400" spc="-40"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will</a:t>
            </a:r>
            <a:r>
              <a:rPr lang="en-US" sz="1400" spc="-40"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take</a:t>
            </a:r>
            <a:r>
              <a:rPr lang="en-US" sz="1400" spc="-40"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action</a:t>
            </a:r>
            <a:r>
              <a:rPr lang="en-US" sz="1400" spc="-40"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as</a:t>
            </a:r>
            <a:r>
              <a:rPr lang="en-US" sz="1400" spc="-40"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needed</a:t>
            </a:r>
            <a:r>
              <a:rPr lang="en-US" sz="1400" spc="-40"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to</a:t>
            </a:r>
            <a:r>
              <a:rPr lang="en-US" sz="1400" spc="-40"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accomplish</a:t>
            </a:r>
            <a:r>
              <a:rPr lang="en-US" sz="1400" spc="-40"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the</a:t>
            </a:r>
            <a:r>
              <a:rPr lang="en-US" sz="1400" spc="-40"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Desired</a:t>
            </a:r>
            <a:r>
              <a:rPr lang="en-US" sz="1400" spc="-40"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Future</a:t>
            </a:r>
            <a:r>
              <a:rPr lang="en-US" sz="1400" spc="-40"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Conditions</a:t>
            </a:r>
            <a:r>
              <a:rPr lang="en-US" sz="1600" dirty="0">
                <a:effectLst/>
                <a:latin typeface="Times New Roman" panose="02020603050405020304" pitchFamily="18" charset="0"/>
                <a:ea typeface="Times New Roman" panose="02020603050405020304" pitchFamily="18" charset="0"/>
              </a:rPr>
              <a:t>.</a:t>
            </a:r>
            <a:endParaRPr lang="en-US" sz="1600" dirty="0"/>
          </a:p>
        </p:txBody>
      </p:sp>
      <p:sp>
        <p:nvSpPr>
          <p:cNvPr id="6" name="TextBox 5">
            <a:extLst>
              <a:ext uri="{FF2B5EF4-FFF2-40B4-BE49-F238E27FC236}">
                <a16:creationId xmlns:a16="http://schemas.microsoft.com/office/drawing/2014/main" id="{B8BC3DDE-96BE-4DBF-BC77-8B7D8DEB1E28}"/>
              </a:ext>
            </a:extLst>
          </p:cNvPr>
          <p:cNvSpPr txBox="1"/>
          <p:nvPr/>
        </p:nvSpPr>
        <p:spPr>
          <a:xfrm>
            <a:off x="533399" y="4934971"/>
            <a:ext cx="7772399" cy="116955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400" b="1" dirty="0">
                <a:latin typeface="Times New Roman" panose="02020603050405020304" pitchFamily="18" charset="0"/>
                <a:ea typeface="Times New Roman" panose="02020603050405020304" pitchFamily="18" charset="0"/>
              </a:rPr>
              <a:t>TWC 36.108 (d-1)</a:t>
            </a:r>
            <a:r>
              <a:rPr lang="en-US" sz="1400" b="1" dirty="0">
                <a:effectLst/>
                <a:latin typeface="Times New Roman" panose="02020603050405020304" pitchFamily="18" charset="0"/>
                <a:ea typeface="Times New Roman" panose="02020603050405020304" pitchFamily="18" charset="0"/>
              </a:rPr>
              <a:t>. </a:t>
            </a: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After considering and documenting the factors described by Subsection (d) and other relevant scientific and hydrogeological data, the districts may establish different desired future conditions for: (1) each aquifer, subdivision of an aquifer, or geologic strata located in whole or in part within the boundaries of the management area; or (2) each geographic area overlying an aquifer in whole or in part or subdivision of an aquifer within the boundaries of the management area</a:t>
            </a:r>
            <a:endParaRPr lang="en-US" sz="1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72C7F6A-7E1F-4402-8602-5B7128A7FE3C}"/>
              </a:ext>
            </a:extLst>
          </p:cNvPr>
          <p:cNvSpPr txBox="1"/>
          <p:nvPr/>
        </p:nvSpPr>
        <p:spPr>
          <a:xfrm>
            <a:off x="533399" y="2514600"/>
            <a:ext cx="7924800" cy="2031325"/>
          </a:xfrm>
          <a:prstGeom prst="rect">
            <a:avLst/>
          </a:prstGeom>
          <a:noFill/>
        </p:spPr>
        <p:txBody>
          <a:bodyPr wrap="square" rtlCol="0">
            <a:spAutoFit/>
          </a:bodyPr>
          <a:lstStyle/>
          <a:p>
            <a:pPr algn="l"/>
            <a:r>
              <a:rPr lang="en-US" sz="1400" b="1" i="0" u="none" strike="noStrike" baseline="0" dirty="0">
                <a:latin typeface="Times New Roman" panose="02020603050405020304" pitchFamily="18" charset="0"/>
                <a:cs typeface="Times New Roman" panose="02020603050405020304" pitchFamily="18" charset="0"/>
              </a:rPr>
              <a:t>MP Section 5.  Management Zones. </a:t>
            </a:r>
            <a:r>
              <a:rPr lang="en-US" sz="1400" b="0" i="0" u="none" strike="noStrike" baseline="0" dirty="0">
                <a:latin typeface="Times New Roman" panose="02020603050405020304" pitchFamily="18" charset="0"/>
                <a:cs typeface="Times New Roman" panose="02020603050405020304" pitchFamily="18" charset="0"/>
              </a:rPr>
              <a:t>The District is divided into groundwater management zones for the purpose of evaluating and managing groundwater resources recognizing the different characteristics</a:t>
            </a:r>
          </a:p>
          <a:p>
            <a:pPr algn="l"/>
            <a:r>
              <a:rPr lang="en-US" sz="1400" b="0" i="0" u="none" strike="noStrike" baseline="0" dirty="0">
                <a:latin typeface="Times New Roman" panose="02020603050405020304" pitchFamily="18" charset="0"/>
                <a:cs typeface="Times New Roman" panose="02020603050405020304" pitchFamily="18" charset="0"/>
              </a:rPr>
              <a:t>and anticipated future development of the aquifers in the District.</a:t>
            </a:r>
          </a:p>
          <a:p>
            <a:pPr algn="l"/>
            <a:endParaRPr lang="en-US" sz="1400" b="0" i="0" u="none" strike="noStrike" baseline="0" dirty="0">
              <a:latin typeface="Times New Roman" panose="02020603050405020304" pitchFamily="18" charset="0"/>
              <a:cs typeface="Times New Roman" panose="02020603050405020304" pitchFamily="18" charset="0"/>
            </a:endParaRPr>
          </a:p>
          <a:p>
            <a:pPr algn="l"/>
            <a:r>
              <a:rPr lang="en-US" sz="1400" b="0" i="0" u="none" strike="noStrike" baseline="0" dirty="0">
                <a:latin typeface="Times New Roman" panose="02020603050405020304" pitchFamily="18" charset="0"/>
                <a:cs typeface="Times New Roman" panose="02020603050405020304" pitchFamily="18" charset="0"/>
              </a:rPr>
              <a:t>The District will establish and enforce Rules for the spacing of wells, the maximum allowable production of groundwater per acre of land located over an aquifer, require permits for production, regulate drawdown and provide for a reduction in the maximum allowable production and permitted production of groundwater per acre of land based on the different surface and subsurface characteristics and different evaluation and monitoring within the Management Zones.</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2356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C6C8FB-1F23-408F-A12C-6E77203E73DB}"/>
              </a:ext>
            </a:extLst>
          </p:cNvPr>
          <p:cNvSpPr>
            <a:spLocks noGrp="1"/>
          </p:cNvSpPr>
          <p:nvPr>
            <p:ph type="title"/>
          </p:nvPr>
        </p:nvSpPr>
        <p:spPr/>
        <p:txBody>
          <a:bodyPr/>
          <a:lstStyle/>
          <a:p>
            <a:r>
              <a:rPr lang="en-US" dirty="0"/>
              <a:t>   DFC Areas and Management Zones  </a:t>
            </a:r>
          </a:p>
        </p:txBody>
      </p:sp>
      <p:sp>
        <p:nvSpPr>
          <p:cNvPr id="2" name="Content Placeholder 1">
            <a:extLst>
              <a:ext uri="{FF2B5EF4-FFF2-40B4-BE49-F238E27FC236}">
                <a16:creationId xmlns:a16="http://schemas.microsoft.com/office/drawing/2014/main" id="{F1B3DE59-E53D-46C6-8003-B4D4E8EC2276}"/>
              </a:ext>
            </a:extLst>
          </p:cNvPr>
          <p:cNvSpPr>
            <a:spLocks noGrp="1"/>
          </p:cNvSpPr>
          <p:nvPr>
            <p:ph sz="quarter" idx="10"/>
          </p:nvPr>
        </p:nvSpPr>
        <p:spPr/>
        <p:txBody>
          <a:bodyPr>
            <a:normAutofit fontScale="92500" lnSpcReduction="10000"/>
          </a:bodyPr>
          <a:lstStyle/>
          <a:p>
            <a:r>
              <a:rPr lang="en-US" dirty="0"/>
              <a:t>Current Approach </a:t>
            </a:r>
          </a:p>
          <a:p>
            <a:pPr lvl="1"/>
            <a:r>
              <a:rPr lang="en-US" dirty="0"/>
              <a:t>DFC area boundaries match the boundary of the  entire aquifer in POSGCD which also matches the boundaries of the Management Zones</a:t>
            </a:r>
          </a:p>
          <a:p>
            <a:pPr lvl="1"/>
            <a:r>
              <a:rPr lang="en-US" dirty="0"/>
              <a:t>Difficult to monitor and difficult to protect areas near outcrops where majority of exempt well exist </a:t>
            </a:r>
          </a:p>
          <a:p>
            <a:r>
              <a:rPr lang="en-US" dirty="0"/>
              <a:t>Alternative Approach </a:t>
            </a:r>
          </a:p>
          <a:p>
            <a:pPr lvl="1"/>
            <a:r>
              <a:rPr lang="en-US" dirty="0"/>
              <a:t>Partition Management Zones into multiple DFC Areas based location of existing wells</a:t>
            </a:r>
          </a:p>
          <a:p>
            <a:pPr lvl="1"/>
            <a:r>
              <a:rPr lang="en-US" dirty="0"/>
              <a:t>Improve protection of wells near outcrop and shallow regions of the aquifer </a:t>
            </a:r>
          </a:p>
          <a:p>
            <a:pPr lvl="1"/>
            <a:r>
              <a:rPr lang="en-US" dirty="0"/>
              <a:t>Improve opportunity to successfully monitor and enforce DFC compliance   </a:t>
            </a:r>
          </a:p>
        </p:txBody>
      </p:sp>
    </p:spTree>
    <p:extLst>
      <p:ext uri="{BB962C8B-B14F-4D97-AF65-F5344CB8AC3E}">
        <p14:creationId xmlns:p14="http://schemas.microsoft.com/office/powerpoint/2010/main" val="3057339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F5ECCA-57F6-45C5-9201-F071A51629B6}"/>
              </a:ext>
            </a:extLst>
          </p:cNvPr>
          <p:cNvSpPr>
            <a:spLocks noGrp="1"/>
          </p:cNvSpPr>
          <p:nvPr>
            <p:ph type="title"/>
          </p:nvPr>
        </p:nvSpPr>
        <p:spPr/>
        <p:txBody>
          <a:bodyPr/>
          <a:lstStyle/>
          <a:p>
            <a:r>
              <a:rPr lang="en-US" dirty="0"/>
              <a:t>DFC Zones:  Sparta</a:t>
            </a:r>
          </a:p>
        </p:txBody>
      </p:sp>
      <p:pic>
        <p:nvPicPr>
          <p:cNvPr id="5" name="Picture 4" descr="Map&#10;&#10;Description automatically generated">
            <a:extLst>
              <a:ext uri="{FF2B5EF4-FFF2-40B4-BE49-F238E27FC236}">
                <a16:creationId xmlns:a16="http://schemas.microsoft.com/office/drawing/2014/main" id="{57783D84-B399-484A-9B7E-5B4519D1B4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524000"/>
            <a:ext cx="4572000" cy="4572000"/>
          </a:xfrm>
          <a:prstGeom prst="rect">
            <a:avLst/>
          </a:prstGeom>
        </p:spPr>
      </p:pic>
      <p:pic>
        <p:nvPicPr>
          <p:cNvPr id="7" name="Picture 6">
            <a:extLst>
              <a:ext uri="{FF2B5EF4-FFF2-40B4-BE49-F238E27FC236}">
                <a16:creationId xmlns:a16="http://schemas.microsoft.com/office/drawing/2014/main" id="{ABCFEF6C-F808-4EDD-98F2-E7E90F1735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00" y="3962400"/>
            <a:ext cx="3657600" cy="2743199"/>
          </a:xfrm>
          <a:prstGeom prst="rect">
            <a:avLst/>
          </a:prstGeom>
        </p:spPr>
      </p:pic>
      <p:pic>
        <p:nvPicPr>
          <p:cNvPr id="9" name="Picture 8">
            <a:extLst>
              <a:ext uri="{FF2B5EF4-FFF2-40B4-BE49-F238E27FC236}">
                <a16:creationId xmlns:a16="http://schemas.microsoft.com/office/drawing/2014/main" id="{7F92F22E-3504-465C-A9DC-A9B9EBE827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4800" y="990600"/>
            <a:ext cx="3657600" cy="2743199"/>
          </a:xfrm>
          <a:prstGeom prst="rect">
            <a:avLst/>
          </a:prstGeom>
        </p:spPr>
      </p:pic>
    </p:spTree>
    <p:extLst>
      <p:ext uri="{BB962C8B-B14F-4D97-AF65-F5344CB8AC3E}">
        <p14:creationId xmlns:p14="http://schemas.microsoft.com/office/powerpoint/2010/main" val="3822264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F5ECCA-57F6-45C5-9201-F071A51629B6}"/>
              </a:ext>
            </a:extLst>
          </p:cNvPr>
          <p:cNvSpPr>
            <a:spLocks noGrp="1"/>
          </p:cNvSpPr>
          <p:nvPr>
            <p:ph type="title"/>
          </p:nvPr>
        </p:nvSpPr>
        <p:spPr/>
        <p:txBody>
          <a:bodyPr/>
          <a:lstStyle/>
          <a:p>
            <a:r>
              <a:rPr lang="en-US" dirty="0"/>
              <a:t>DFC Zones:  Queen City </a:t>
            </a:r>
          </a:p>
        </p:txBody>
      </p:sp>
      <p:pic>
        <p:nvPicPr>
          <p:cNvPr id="3" name="Picture 2" descr="Map&#10;&#10;Description automatically generated">
            <a:extLst>
              <a:ext uri="{FF2B5EF4-FFF2-40B4-BE49-F238E27FC236}">
                <a16:creationId xmlns:a16="http://schemas.microsoft.com/office/drawing/2014/main" id="{7605AF3D-1E50-4608-80D3-B2CE2BD37D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1600200"/>
            <a:ext cx="4572000" cy="4572000"/>
          </a:xfrm>
          <a:prstGeom prst="rect">
            <a:avLst/>
          </a:prstGeom>
        </p:spPr>
      </p:pic>
      <p:pic>
        <p:nvPicPr>
          <p:cNvPr id="7" name="Picture 6">
            <a:extLst>
              <a:ext uri="{FF2B5EF4-FFF2-40B4-BE49-F238E27FC236}">
                <a16:creationId xmlns:a16="http://schemas.microsoft.com/office/drawing/2014/main" id="{8CFC99C1-5F47-479E-BE1A-B2A4948647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3400" y="4038600"/>
            <a:ext cx="3657600" cy="2743199"/>
          </a:xfrm>
          <a:prstGeom prst="rect">
            <a:avLst/>
          </a:prstGeom>
        </p:spPr>
      </p:pic>
      <p:pic>
        <p:nvPicPr>
          <p:cNvPr id="10" name="Picture 9">
            <a:extLst>
              <a:ext uri="{FF2B5EF4-FFF2-40B4-BE49-F238E27FC236}">
                <a16:creationId xmlns:a16="http://schemas.microsoft.com/office/drawing/2014/main" id="{E3FBB1B0-308F-42FA-A9ED-D40A3DC358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4955" y="1066800"/>
            <a:ext cx="3657600" cy="2743199"/>
          </a:xfrm>
          <a:prstGeom prst="rect">
            <a:avLst/>
          </a:prstGeom>
        </p:spPr>
      </p:pic>
    </p:spTree>
    <p:extLst>
      <p:ext uri="{BB962C8B-B14F-4D97-AF65-F5344CB8AC3E}">
        <p14:creationId xmlns:p14="http://schemas.microsoft.com/office/powerpoint/2010/main" val="204411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F5ECCA-57F6-45C5-9201-F071A51629B6}"/>
              </a:ext>
            </a:extLst>
          </p:cNvPr>
          <p:cNvSpPr>
            <a:spLocks noGrp="1"/>
          </p:cNvSpPr>
          <p:nvPr>
            <p:ph type="title"/>
          </p:nvPr>
        </p:nvSpPr>
        <p:spPr/>
        <p:txBody>
          <a:bodyPr/>
          <a:lstStyle/>
          <a:p>
            <a:r>
              <a:rPr lang="en-US" dirty="0"/>
              <a:t>DFC Zones:  Carrizo</a:t>
            </a:r>
          </a:p>
        </p:txBody>
      </p:sp>
      <p:pic>
        <p:nvPicPr>
          <p:cNvPr id="5" name="Picture 4">
            <a:extLst>
              <a:ext uri="{FF2B5EF4-FFF2-40B4-BE49-F238E27FC236}">
                <a16:creationId xmlns:a16="http://schemas.microsoft.com/office/drawing/2014/main" id="{6C311010-4069-45C4-9908-BE176CD280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0959" y="3886200"/>
            <a:ext cx="3657600" cy="2743199"/>
          </a:xfrm>
          <a:prstGeom prst="rect">
            <a:avLst/>
          </a:prstGeom>
        </p:spPr>
      </p:pic>
      <p:pic>
        <p:nvPicPr>
          <p:cNvPr id="8" name="Picture 7" descr="Map&#10;&#10;Description automatically generated">
            <a:extLst>
              <a:ext uri="{FF2B5EF4-FFF2-40B4-BE49-F238E27FC236}">
                <a16:creationId xmlns:a16="http://schemas.microsoft.com/office/drawing/2014/main" id="{09E4EA74-3B26-4E42-98A5-1776D79D6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499118"/>
            <a:ext cx="4572000" cy="4572000"/>
          </a:xfrm>
          <a:prstGeom prst="rect">
            <a:avLst/>
          </a:prstGeom>
        </p:spPr>
      </p:pic>
      <p:pic>
        <p:nvPicPr>
          <p:cNvPr id="10" name="Picture 9">
            <a:extLst>
              <a:ext uri="{FF2B5EF4-FFF2-40B4-BE49-F238E27FC236}">
                <a16:creationId xmlns:a16="http://schemas.microsoft.com/office/drawing/2014/main" id="{25160929-A6EB-4DAF-A7F3-6A439EBC6A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0959" y="1041918"/>
            <a:ext cx="3657600" cy="2743199"/>
          </a:xfrm>
          <a:prstGeom prst="rect">
            <a:avLst/>
          </a:prstGeom>
        </p:spPr>
      </p:pic>
    </p:spTree>
    <p:extLst>
      <p:ext uri="{BB962C8B-B14F-4D97-AF65-F5344CB8AC3E}">
        <p14:creationId xmlns:p14="http://schemas.microsoft.com/office/powerpoint/2010/main" val="635221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F5ECCA-57F6-45C5-9201-F071A51629B6}"/>
              </a:ext>
            </a:extLst>
          </p:cNvPr>
          <p:cNvSpPr>
            <a:spLocks noGrp="1"/>
          </p:cNvSpPr>
          <p:nvPr>
            <p:ph type="title"/>
          </p:nvPr>
        </p:nvSpPr>
        <p:spPr/>
        <p:txBody>
          <a:bodyPr/>
          <a:lstStyle/>
          <a:p>
            <a:r>
              <a:rPr lang="en-US" dirty="0"/>
              <a:t>DFC Zones:  Calvert Bluff </a:t>
            </a:r>
          </a:p>
        </p:txBody>
      </p:sp>
      <p:pic>
        <p:nvPicPr>
          <p:cNvPr id="3" name="Picture 2" descr="Map&#10;&#10;Description automatically generated">
            <a:extLst>
              <a:ext uri="{FF2B5EF4-FFF2-40B4-BE49-F238E27FC236}">
                <a16:creationId xmlns:a16="http://schemas.microsoft.com/office/drawing/2014/main" id="{FDCFA86B-CE28-4144-AC48-D73F4A64CF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1143000"/>
            <a:ext cx="4572000" cy="4572000"/>
          </a:xfrm>
          <a:prstGeom prst="rect">
            <a:avLst/>
          </a:prstGeom>
        </p:spPr>
      </p:pic>
      <p:pic>
        <p:nvPicPr>
          <p:cNvPr id="7" name="Picture 6">
            <a:extLst>
              <a:ext uri="{FF2B5EF4-FFF2-40B4-BE49-F238E27FC236}">
                <a16:creationId xmlns:a16="http://schemas.microsoft.com/office/drawing/2014/main" id="{5873B642-7342-4BA7-9C55-49F6BAD5A6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600" y="3733800"/>
            <a:ext cx="3657600" cy="2743199"/>
          </a:xfrm>
          <a:prstGeom prst="rect">
            <a:avLst/>
          </a:prstGeom>
        </p:spPr>
      </p:pic>
      <p:pic>
        <p:nvPicPr>
          <p:cNvPr id="9" name="Picture 8">
            <a:extLst>
              <a:ext uri="{FF2B5EF4-FFF2-40B4-BE49-F238E27FC236}">
                <a16:creationId xmlns:a16="http://schemas.microsoft.com/office/drawing/2014/main" id="{E6C6B4E2-4038-4579-A9C0-AFC5592F96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4800" y="990600"/>
            <a:ext cx="3657600" cy="2743199"/>
          </a:xfrm>
          <a:prstGeom prst="rect">
            <a:avLst/>
          </a:prstGeom>
        </p:spPr>
      </p:pic>
    </p:spTree>
    <p:extLst>
      <p:ext uri="{BB962C8B-B14F-4D97-AF65-F5344CB8AC3E}">
        <p14:creationId xmlns:p14="http://schemas.microsoft.com/office/powerpoint/2010/main" val="3124485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F5ECCA-57F6-45C5-9201-F071A51629B6}"/>
              </a:ext>
            </a:extLst>
          </p:cNvPr>
          <p:cNvSpPr>
            <a:spLocks noGrp="1"/>
          </p:cNvSpPr>
          <p:nvPr>
            <p:ph type="title"/>
          </p:nvPr>
        </p:nvSpPr>
        <p:spPr/>
        <p:txBody>
          <a:bodyPr/>
          <a:lstStyle/>
          <a:p>
            <a:r>
              <a:rPr lang="en-US" dirty="0"/>
              <a:t>DFC Zones:  </a:t>
            </a:r>
            <a:r>
              <a:rPr lang="en-US" dirty="0" err="1"/>
              <a:t>Simsboro</a:t>
            </a:r>
            <a:endParaRPr lang="en-US" dirty="0"/>
          </a:p>
        </p:txBody>
      </p:sp>
      <p:pic>
        <p:nvPicPr>
          <p:cNvPr id="5" name="Picture 4" descr="Map&#10;&#10;Description automatically generated">
            <a:extLst>
              <a:ext uri="{FF2B5EF4-FFF2-40B4-BE49-F238E27FC236}">
                <a16:creationId xmlns:a16="http://schemas.microsoft.com/office/drawing/2014/main" id="{3FE74BC6-B013-4F98-93BB-9F0DE55094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600200"/>
            <a:ext cx="4572000" cy="4572000"/>
          </a:xfrm>
          <a:prstGeom prst="rect">
            <a:avLst/>
          </a:prstGeom>
        </p:spPr>
      </p:pic>
      <p:pic>
        <p:nvPicPr>
          <p:cNvPr id="8" name="Picture 7">
            <a:extLst>
              <a:ext uri="{FF2B5EF4-FFF2-40B4-BE49-F238E27FC236}">
                <a16:creationId xmlns:a16="http://schemas.microsoft.com/office/drawing/2014/main" id="{4C5848D3-864F-46AF-ACE5-239A3DDDAB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789" y="3886200"/>
            <a:ext cx="3657600" cy="2743199"/>
          </a:xfrm>
          <a:prstGeom prst="rect">
            <a:avLst/>
          </a:prstGeom>
        </p:spPr>
      </p:pic>
      <p:pic>
        <p:nvPicPr>
          <p:cNvPr id="9" name="Picture 8">
            <a:extLst>
              <a:ext uri="{FF2B5EF4-FFF2-40B4-BE49-F238E27FC236}">
                <a16:creationId xmlns:a16="http://schemas.microsoft.com/office/drawing/2014/main" id="{5FD49D95-DE9A-4BC6-AAAA-51E5D982BD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1000" y="1028581"/>
            <a:ext cx="3657917" cy="2743437"/>
          </a:xfrm>
          <a:prstGeom prst="rect">
            <a:avLst/>
          </a:prstGeom>
        </p:spPr>
      </p:pic>
    </p:spTree>
    <p:extLst>
      <p:ext uri="{BB962C8B-B14F-4D97-AF65-F5344CB8AC3E}">
        <p14:creationId xmlns:p14="http://schemas.microsoft.com/office/powerpoint/2010/main" val="1919732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F5ECCA-57F6-45C5-9201-F071A51629B6}"/>
              </a:ext>
            </a:extLst>
          </p:cNvPr>
          <p:cNvSpPr>
            <a:spLocks noGrp="1"/>
          </p:cNvSpPr>
          <p:nvPr>
            <p:ph type="title"/>
          </p:nvPr>
        </p:nvSpPr>
        <p:spPr/>
        <p:txBody>
          <a:bodyPr/>
          <a:lstStyle/>
          <a:p>
            <a:r>
              <a:rPr lang="en-US" dirty="0"/>
              <a:t>DFC Zones:  Hooper</a:t>
            </a:r>
          </a:p>
        </p:txBody>
      </p:sp>
      <p:pic>
        <p:nvPicPr>
          <p:cNvPr id="5" name="Picture 4">
            <a:extLst>
              <a:ext uri="{FF2B5EF4-FFF2-40B4-BE49-F238E27FC236}">
                <a16:creationId xmlns:a16="http://schemas.microsoft.com/office/drawing/2014/main" id="{BA5E99D9-D569-4509-8B90-FC8D475508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600" y="4018984"/>
            <a:ext cx="3657600" cy="2743199"/>
          </a:xfrm>
          <a:prstGeom prst="rect">
            <a:avLst/>
          </a:prstGeom>
        </p:spPr>
      </p:pic>
      <p:pic>
        <p:nvPicPr>
          <p:cNvPr id="9" name="Picture 8" descr="Map&#10;&#10;Description automatically generated">
            <a:extLst>
              <a:ext uri="{FF2B5EF4-FFF2-40B4-BE49-F238E27FC236}">
                <a16:creationId xmlns:a16="http://schemas.microsoft.com/office/drawing/2014/main" id="{B754CF3A-88E8-4531-A49E-62AD2AC692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503" y="1437992"/>
            <a:ext cx="4572000" cy="4572000"/>
          </a:xfrm>
          <a:prstGeom prst="rect">
            <a:avLst/>
          </a:prstGeom>
        </p:spPr>
      </p:pic>
      <p:pic>
        <p:nvPicPr>
          <p:cNvPr id="11" name="Picture 10">
            <a:extLst>
              <a:ext uri="{FF2B5EF4-FFF2-40B4-BE49-F238E27FC236}">
                <a16:creationId xmlns:a16="http://schemas.microsoft.com/office/drawing/2014/main" id="{D1B2C966-B01D-487E-B89A-5BC29B228F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3497" y="980792"/>
            <a:ext cx="3657600" cy="2743199"/>
          </a:xfrm>
          <a:prstGeom prst="rect">
            <a:avLst/>
          </a:prstGeom>
        </p:spPr>
      </p:pic>
    </p:spTree>
    <p:extLst>
      <p:ext uri="{BB962C8B-B14F-4D97-AF65-F5344CB8AC3E}">
        <p14:creationId xmlns:p14="http://schemas.microsoft.com/office/powerpoint/2010/main" val="1924260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A90F-4CAA-46CA-AF69-559668A97454}"/>
              </a:ext>
            </a:extLst>
          </p:cNvPr>
          <p:cNvSpPr>
            <a:spLocks noGrp="1"/>
          </p:cNvSpPr>
          <p:nvPr>
            <p:ph type="title"/>
          </p:nvPr>
        </p:nvSpPr>
        <p:spPr/>
        <p:txBody>
          <a:bodyPr>
            <a:normAutofit fontScale="90000"/>
          </a:bodyPr>
          <a:lstStyle/>
          <a:p>
            <a:r>
              <a:rPr lang="en-US" sz="4000" dirty="0">
                <a:effectLst/>
                <a:latin typeface="Calibri" panose="020F0502020204030204" pitchFamily="34" charset="0"/>
                <a:ea typeface="Calibri" panose="020F0502020204030204" pitchFamily="34" charset="0"/>
              </a:rPr>
              <a:t>Review of S-19 DFC GAM Run for GMA 12</a:t>
            </a:r>
            <a:br>
              <a:rPr lang="en-US" sz="4000" dirty="0">
                <a:effectLst/>
                <a:latin typeface="Calibri" panose="020F0502020204030204" pitchFamily="34" charset="0"/>
                <a:ea typeface="Calibri" panose="020F0502020204030204" pitchFamily="34" charset="0"/>
              </a:rPr>
            </a:br>
            <a:br>
              <a:rPr lang="en-US" sz="4000" dirty="0">
                <a:effectLst/>
                <a:latin typeface="Calibri" panose="020F0502020204030204" pitchFamily="34" charset="0"/>
                <a:ea typeface="Calibri" panose="020F0502020204030204" pitchFamily="34" charset="0"/>
              </a:rPr>
            </a:br>
            <a:br>
              <a:rPr lang="en-US" sz="4000" dirty="0"/>
            </a:br>
            <a:endParaRPr lang="en-US" dirty="0"/>
          </a:p>
        </p:txBody>
      </p:sp>
    </p:spTree>
    <p:extLst>
      <p:ext uri="{BB962C8B-B14F-4D97-AF65-F5344CB8AC3E}">
        <p14:creationId xmlns:p14="http://schemas.microsoft.com/office/powerpoint/2010/main" val="2098217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F5ECCA-57F6-45C5-9201-F071A51629B6}"/>
              </a:ext>
            </a:extLst>
          </p:cNvPr>
          <p:cNvSpPr>
            <a:spLocks noGrp="1"/>
          </p:cNvSpPr>
          <p:nvPr>
            <p:ph type="title"/>
          </p:nvPr>
        </p:nvSpPr>
        <p:spPr/>
        <p:txBody>
          <a:bodyPr/>
          <a:lstStyle/>
          <a:p>
            <a:r>
              <a:rPr lang="en-US" dirty="0"/>
              <a:t>DFC Zones:  </a:t>
            </a:r>
            <a:r>
              <a:rPr lang="en-US" dirty="0" err="1"/>
              <a:t>Yegua</a:t>
            </a:r>
            <a:r>
              <a:rPr lang="en-US" dirty="0"/>
              <a:t> Jackson</a:t>
            </a:r>
          </a:p>
        </p:txBody>
      </p:sp>
      <p:pic>
        <p:nvPicPr>
          <p:cNvPr id="3" name="Picture 2" descr="Map&#10;&#10;Description automatically generated">
            <a:extLst>
              <a:ext uri="{FF2B5EF4-FFF2-40B4-BE49-F238E27FC236}">
                <a16:creationId xmlns:a16="http://schemas.microsoft.com/office/drawing/2014/main" id="{C4FBFC29-2D5D-4612-A300-F0FD5BAB7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143000"/>
            <a:ext cx="4572000" cy="4572000"/>
          </a:xfrm>
          <a:prstGeom prst="rect">
            <a:avLst/>
          </a:prstGeom>
        </p:spPr>
      </p:pic>
    </p:spTree>
    <p:extLst>
      <p:ext uri="{BB962C8B-B14F-4D97-AF65-F5344CB8AC3E}">
        <p14:creationId xmlns:p14="http://schemas.microsoft.com/office/powerpoint/2010/main" val="2551324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F5ECCA-57F6-45C5-9201-F071A51629B6}"/>
              </a:ext>
            </a:extLst>
          </p:cNvPr>
          <p:cNvSpPr>
            <a:spLocks noGrp="1"/>
          </p:cNvSpPr>
          <p:nvPr>
            <p:ph type="title"/>
          </p:nvPr>
        </p:nvSpPr>
        <p:spPr>
          <a:xfrm>
            <a:off x="381000" y="0"/>
            <a:ext cx="8610600" cy="685800"/>
          </a:xfrm>
        </p:spPr>
        <p:txBody>
          <a:bodyPr/>
          <a:lstStyle/>
          <a:p>
            <a:r>
              <a:rPr lang="en-US" dirty="0"/>
              <a:t>TWDB Designation of Active Zones </a:t>
            </a:r>
          </a:p>
        </p:txBody>
      </p:sp>
      <p:pic>
        <p:nvPicPr>
          <p:cNvPr id="3" name="Picture 2" descr="Map&#10;&#10;Description automatically generated">
            <a:extLst>
              <a:ext uri="{FF2B5EF4-FFF2-40B4-BE49-F238E27FC236}">
                <a16:creationId xmlns:a16="http://schemas.microsoft.com/office/drawing/2014/main" id="{38497EA4-19C8-4BE1-9293-0D91267B73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08" y="2057400"/>
            <a:ext cx="4023360" cy="4023360"/>
          </a:xfrm>
          <a:prstGeom prst="rect">
            <a:avLst/>
          </a:prstGeom>
        </p:spPr>
      </p:pic>
      <p:pic>
        <p:nvPicPr>
          <p:cNvPr id="7" name="Picture 6" descr="Map&#10;&#10;Description automatically generated">
            <a:extLst>
              <a:ext uri="{FF2B5EF4-FFF2-40B4-BE49-F238E27FC236}">
                <a16:creationId xmlns:a16="http://schemas.microsoft.com/office/drawing/2014/main" id="{F094B68D-5212-40BC-8641-2FDB4E490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332" y="1981200"/>
            <a:ext cx="4023360" cy="4023360"/>
          </a:xfrm>
          <a:prstGeom prst="rect">
            <a:avLst/>
          </a:prstGeom>
        </p:spPr>
      </p:pic>
      <p:sp>
        <p:nvSpPr>
          <p:cNvPr id="8" name="TextBox 7">
            <a:extLst>
              <a:ext uri="{FF2B5EF4-FFF2-40B4-BE49-F238E27FC236}">
                <a16:creationId xmlns:a16="http://schemas.microsoft.com/office/drawing/2014/main" id="{09313E22-4940-48BB-ADA8-A50FCDEB90D2}"/>
              </a:ext>
            </a:extLst>
          </p:cNvPr>
          <p:cNvSpPr txBox="1"/>
          <p:nvPr/>
        </p:nvSpPr>
        <p:spPr>
          <a:xfrm>
            <a:off x="1025764" y="1048434"/>
            <a:ext cx="7750302" cy="646331"/>
          </a:xfrm>
          <a:prstGeom prst="rect">
            <a:avLst/>
          </a:prstGeom>
          <a:noFill/>
        </p:spPr>
        <p:txBody>
          <a:bodyPr wrap="square" rtlCol="0">
            <a:spAutoFit/>
          </a:bodyPr>
          <a:lstStyle/>
          <a:p>
            <a:pPr algn="ctr"/>
            <a:r>
              <a:rPr lang="en-US" b="1" dirty="0"/>
              <a:t>Active Zone is the portion of the aquifer with a Total Dissolved Solids  Concentration &lt; 3,000 mg/L  </a:t>
            </a:r>
          </a:p>
        </p:txBody>
      </p:sp>
    </p:spTree>
    <p:extLst>
      <p:ext uri="{BB962C8B-B14F-4D97-AF65-F5344CB8AC3E}">
        <p14:creationId xmlns:p14="http://schemas.microsoft.com/office/powerpoint/2010/main" val="853952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D34B61A9-9DC5-48A8-853C-FB7364DA252E}"/>
              </a:ext>
            </a:extLst>
          </p:cNvPr>
          <p:cNvSpPr>
            <a:spLocks noGrp="1"/>
          </p:cNvSpPr>
          <p:nvPr>
            <p:ph type="title"/>
          </p:nvPr>
        </p:nvSpPr>
        <p:spPr>
          <a:xfrm>
            <a:off x="53790" y="149407"/>
            <a:ext cx="9059218" cy="685800"/>
          </a:xfrm>
        </p:spPr>
        <p:txBody>
          <a:bodyPr>
            <a:normAutofit/>
          </a:bodyPr>
          <a:lstStyle/>
          <a:p>
            <a:r>
              <a:rPr lang="en-US" sz="2900" dirty="0"/>
              <a:t>Summary</a:t>
            </a:r>
          </a:p>
        </p:txBody>
      </p:sp>
      <p:sp>
        <p:nvSpPr>
          <p:cNvPr id="5" name="Content Placeholder 4">
            <a:extLst>
              <a:ext uri="{FF2B5EF4-FFF2-40B4-BE49-F238E27FC236}">
                <a16:creationId xmlns:a16="http://schemas.microsoft.com/office/drawing/2014/main" id="{A9596C4C-1EDA-46DE-B97E-DB984112ACA6}"/>
              </a:ext>
            </a:extLst>
          </p:cNvPr>
          <p:cNvSpPr>
            <a:spLocks noGrp="1"/>
          </p:cNvSpPr>
          <p:nvPr>
            <p:ph sz="quarter" idx="10"/>
          </p:nvPr>
        </p:nvSpPr>
        <p:spPr>
          <a:xfrm>
            <a:off x="190500" y="990600"/>
            <a:ext cx="8763000" cy="5638800"/>
          </a:xfrm>
        </p:spPr>
        <p:txBody>
          <a:bodyPr>
            <a:normAutofit/>
          </a:bodyPr>
          <a:lstStyle/>
          <a:p>
            <a:r>
              <a:rPr lang="en-US" dirty="0"/>
              <a:t>Suggested DFC Areas</a:t>
            </a:r>
          </a:p>
          <a:p>
            <a:pPr lvl="1"/>
            <a:r>
              <a:rPr lang="en-US" dirty="0"/>
              <a:t>YJ aquifer – 1 area</a:t>
            </a:r>
          </a:p>
          <a:p>
            <a:pPr lvl="1"/>
            <a:r>
              <a:rPr lang="en-US" dirty="0"/>
              <a:t>SP and QC aquifers – 2 areas </a:t>
            </a:r>
          </a:p>
          <a:p>
            <a:pPr lvl="1"/>
            <a:r>
              <a:rPr lang="en-US" dirty="0"/>
              <a:t>CZ, CB, SB, and HP aquifers – 3 areas</a:t>
            </a:r>
          </a:p>
          <a:p>
            <a:pPr lvl="1"/>
            <a:endParaRPr lang="en-US" dirty="0"/>
          </a:p>
          <a:p>
            <a:r>
              <a:rPr lang="en-US" dirty="0"/>
              <a:t>Benefits over Existing Practice </a:t>
            </a:r>
          </a:p>
          <a:p>
            <a:pPr lvl="1"/>
            <a:r>
              <a:rPr lang="en-US" dirty="0"/>
              <a:t>Improved reliability of DFC Compliance calculations  </a:t>
            </a:r>
          </a:p>
          <a:p>
            <a:pPr lvl="1"/>
            <a:r>
              <a:rPr lang="en-US" dirty="0"/>
              <a:t>Higher probability of enforcing DFC compliance  </a:t>
            </a:r>
          </a:p>
          <a:p>
            <a:pPr lvl="1"/>
            <a:endParaRPr lang="en-US" dirty="0"/>
          </a:p>
          <a:p>
            <a:endParaRPr lang="en-US" dirty="0"/>
          </a:p>
          <a:p>
            <a:endParaRPr lang="en-US" dirty="0"/>
          </a:p>
        </p:txBody>
      </p:sp>
    </p:spTree>
    <p:extLst>
      <p:ext uri="{BB962C8B-B14F-4D97-AF65-F5344CB8AC3E}">
        <p14:creationId xmlns:p14="http://schemas.microsoft.com/office/powerpoint/2010/main" val="313280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C809E4-7ACB-4785-A889-F9F112DB281C}"/>
              </a:ext>
            </a:extLst>
          </p:cNvPr>
          <p:cNvSpPr>
            <a:spLocks noGrp="1"/>
          </p:cNvSpPr>
          <p:nvPr>
            <p:ph type="title"/>
          </p:nvPr>
        </p:nvSpPr>
        <p:spPr>
          <a:xfrm>
            <a:off x="304800" y="1600200"/>
            <a:ext cx="8229600" cy="1905000"/>
          </a:xfrm>
        </p:spPr>
        <p:txBody>
          <a:bodyPr>
            <a:normAutofit/>
          </a:bodyPr>
          <a:lstStyle/>
          <a:p>
            <a:pPr>
              <a:lnSpc>
                <a:spcPct val="105000"/>
              </a:lnSpc>
              <a:spcBef>
                <a:spcPts val="0"/>
              </a:spcBef>
              <a:spcAft>
                <a:spcPts val="2000"/>
              </a:spcAft>
            </a:pPr>
            <a:r>
              <a:rPr lang="en-US" sz="4000" dirty="0">
                <a:effectLst/>
                <a:latin typeface="Calibri" panose="020F0502020204030204" pitchFamily="34" charset="0"/>
                <a:ea typeface="Times New Roman" panose="02020603050405020304" pitchFamily="18" charset="0"/>
              </a:rPr>
              <a:t>Maximum Production Volumes Based on Permitted Acreage</a:t>
            </a:r>
            <a:endParaRPr lang="en-US" sz="4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29689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229600" cy="685800"/>
          </a:xfrm>
        </p:spPr>
        <p:txBody>
          <a:bodyPr>
            <a:normAutofit fontScale="90000"/>
          </a:bodyPr>
          <a:lstStyle/>
          <a:p>
            <a:r>
              <a:rPr lang="en-US" dirty="0"/>
              <a:t>POSGCD Current Practice for Maximum Production </a:t>
            </a:r>
          </a:p>
        </p:txBody>
      </p:sp>
      <p:sp>
        <p:nvSpPr>
          <p:cNvPr id="3" name="Content Placeholder 2"/>
          <p:cNvSpPr>
            <a:spLocks noGrp="1"/>
          </p:cNvSpPr>
          <p:nvPr>
            <p:ph sz="quarter" idx="10"/>
          </p:nvPr>
        </p:nvSpPr>
        <p:spPr>
          <a:xfrm>
            <a:off x="152400" y="990600"/>
            <a:ext cx="8915400" cy="5181600"/>
          </a:xfrm>
        </p:spPr>
        <p:txBody>
          <a:bodyPr>
            <a:normAutofit lnSpcReduction="10000"/>
          </a:bodyPr>
          <a:lstStyle/>
          <a:p>
            <a:r>
              <a:rPr lang="en-US" dirty="0"/>
              <a:t>Maximum Production </a:t>
            </a:r>
          </a:p>
          <a:p>
            <a:pPr lvl="1"/>
            <a:r>
              <a:rPr lang="en-US" dirty="0"/>
              <a:t>Correlative right based on contiguous acreage</a:t>
            </a:r>
          </a:p>
          <a:p>
            <a:pPr lvl="1"/>
            <a:r>
              <a:rPr lang="en-US" dirty="0"/>
              <a:t>Current maximum production rate is 2 acre-ft/acre</a:t>
            </a:r>
          </a:p>
          <a:p>
            <a:r>
              <a:rPr lang="en-US" dirty="0"/>
              <a:t>Potential Strengths</a:t>
            </a:r>
          </a:p>
          <a:p>
            <a:pPr lvl="1"/>
            <a:r>
              <a:rPr lang="en-US" dirty="0"/>
              <a:t>Simple to implement </a:t>
            </a:r>
          </a:p>
          <a:p>
            <a:pPr lvl="1"/>
            <a:r>
              <a:rPr lang="en-US" dirty="0"/>
              <a:t>Little opportunity for challenging production calculations </a:t>
            </a:r>
          </a:p>
          <a:p>
            <a:r>
              <a:rPr lang="en-US" dirty="0"/>
              <a:t>Potential Weaknesses</a:t>
            </a:r>
          </a:p>
          <a:p>
            <a:pPr lvl="1"/>
            <a:r>
              <a:rPr lang="en-US" dirty="0"/>
              <a:t>Ignores amount of groundwater underlying land</a:t>
            </a:r>
          </a:p>
          <a:p>
            <a:pPr lvl="1"/>
            <a:r>
              <a:rPr lang="en-US" dirty="0"/>
              <a:t>Ignores aquifer production capacity underlying land</a:t>
            </a:r>
          </a:p>
          <a:p>
            <a:pPr marL="457200" lvl="1"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1137489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Calculation of Groundwater in Storage  </a:t>
            </a:r>
          </a:p>
        </p:txBody>
      </p:sp>
      <p:graphicFrame>
        <p:nvGraphicFramePr>
          <p:cNvPr id="17" name="Table 16">
            <a:extLst>
              <a:ext uri="{FF2B5EF4-FFF2-40B4-BE49-F238E27FC236}">
                <a16:creationId xmlns:a16="http://schemas.microsoft.com/office/drawing/2014/main" id="{0E153632-359F-468F-9B62-691963D22CB6}"/>
              </a:ext>
            </a:extLst>
          </p:cNvPr>
          <p:cNvGraphicFramePr>
            <a:graphicFrameLocks noGrp="1"/>
          </p:cNvGraphicFramePr>
          <p:nvPr>
            <p:extLst>
              <p:ext uri="{D42A27DB-BD31-4B8C-83A1-F6EECF244321}">
                <p14:modId xmlns:p14="http://schemas.microsoft.com/office/powerpoint/2010/main" val="826195481"/>
              </p:ext>
            </p:extLst>
          </p:nvPr>
        </p:nvGraphicFramePr>
        <p:xfrm>
          <a:off x="4876800" y="930644"/>
          <a:ext cx="2895934" cy="1532427"/>
        </p:xfrm>
        <a:graphic>
          <a:graphicData uri="http://schemas.openxmlformats.org/drawingml/2006/table">
            <a:tbl>
              <a:tblPr/>
              <a:tblGrid>
                <a:gridCol w="1418111">
                  <a:extLst>
                    <a:ext uri="{9D8B030D-6E8A-4147-A177-3AD203B41FA5}">
                      <a16:colId xmlns:a16="http://schemas.microsoft.com/office/drawing/2014/main" val="2059219297"/>
                    </a:ext>
                  </a:extLst>
                </a:gridCol>
                <a:gridCol w="1477823">
                  <a:extLst>
                    <a:ext uri="{9D8B030D-6E8A-4147-A177-3AD203B41FA5}">
                      <a16:colId xmlns:a16="http://schemas.microsoft.com/office/drawing/2014/main" val="1217601945"/>
                    </a:ext>
                  </a:extLst>
                </a:gridCol>
              </a:tblGrid>
              <a:tr h="340557">
                <a:tc gridSpan="2">
                  <a:txBody>
                    <a:bodyPr/>
                    <a:lstStyle/>
                    <a:p>
                      <a:pPr algn="ctr" fontAlgn="b"/>
                      <a:r>
                        <a:rPr lang="en-US" sz="1400" b="1" i="0" u="none" strike="noStrike" dirty="0">
                          <a:solidFill>
                            <a:srgbClr val="000000"/>
                          </a:solidFill>
                          <a:effectLst/>
                          <a:latin typeface="Calibri" panose="020F0502020204030204" pitchFamily="34" charset="0"/>
                        </a:rPr>
                        <a:t>Specific Yield  (-)</a:t>
                      </a:r>
                    </a:p>
                  </a:txBody>
                  <a:tcPr marL="9525" marR="9525" marT="9525"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997701399"/>
                  </a:ext>
                </a:extLst>
              </a:tr>
              <a:tr h="201449">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923956283"/>
                  </a:ext>
                </a:extLst>
              </a:tr>
              <a:tr h="201449">
                <a:tc>
                  <a:txBody>
                    <a:bodyPr/>
                    <a:lstStyle/>
                    <a:p>
                      <a:pPr algn="ctr" fontAlgn="ctr"/>
                      <a:r>
                        <a:rPr lang="en-US" sz="1400" b="0" i="0" u="none" strike="noStrike" dirty="0">
                          <a:solidFill>
                            <a:srgbClr val="000000"/>
                          </a:solidFill>
                          <a:effectLst/>
                          <a:latin typeface="Calibri" panose="020F0502020204030204" pitchFamily="34" charset="0"/>
                        </a:rPr>
                        <a:t>Gravels </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0.15 to 0.35</a:t>
                      </a:r>
                    </a:p>
                  </a:txBody>
                  <a:tcPr marL="9525" marR="9525" marT="9525" marB="0" anchor="ctr">
                    <a:lnL>
                      <a:noFill/>
                    </a:lnL>
                    <a:lnR>
                      <a:noFill/>
                    </a:lnR>
                    <a:lnT>
                      <a:noFill/>
                    </a:lnT>
                    <a:lnB>
                      <a:noFill/>
                    </a:lnB>
                  </a:tcPr>
                </a:tc>
                <a:extLst>
                  <a:ext uri="{0D108BD9-81ED-4DB2-BD59-A6C34878D82A}">
                    <a16:rowId xmlns:a16="http://schemas.microsoft.com/office/drawing/2014/main" val="2101449586"/>
                  </a:ext>
                </a:extLst>
              </a:tr>
              <a:tr h="201449">
                <a:tc>
                  <a:txBody>
                    <a:bodyPr/>
                    <a:lstStyle/>
                    <a:p>
                      <a:pPr algn="ctr" fontAlgn="ctr"/>
                      <a:r>
                        <a:rPr lang="en-US" sz="1400" b="0" i="0" u="none" strike="noStrike" dirty="0">
                          <a:solidFill>
                            <a:srgbClr val="000000"/>
                          </a:solidFill>
                          <a:effectLst/>
                          <a:latin typeface="Calibri" panose="020F0502020204030204" pitchFamily="34" charset="0"/>
                        </a:rPr>
                        <a:t>Sands</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0.10 to 0.30</a:t>
                      </a:r>
                    </a:p>
                  </a:txBody>
                  <a:tcPr marL="9525" marR="9525" marT="9525" marB="0" anchor="ctr">
                    <a:lnL>
                      <a:noFill/>
                    </a:lnL>
                    <a:lnR>
                      <a:noFill/>
                    </a:lnR>
                    <a:lnT>
                      <a:noFill/>
                    </a:lnT>
                    <a:lnB>
                      <a:noFill/>
                    </a:lnB>
                  </a:tcPr>
                </a:tc>
                <a:extLst>
                  <a:ext uri="{0D108BD9-81ED-4DB2-BD59-A6C34878D82A}">
                    <a16:rowId xmlns:a16="http://schemas.microsoft.com/office/drawing/2014/main" val="3739655749"/>
                  </a:ext>
                </a:extLst>
              </a:tr>
              <a:tr h="201449">
                <a:tc>
                  <a:txBody>
                    <a:bodyPr/>
                    <a:lstStyle/>
                    <a:p>
                      <a:pPr algn="ctr" fontAlgn="ctr"/>
                      <a:r>
                        <a:rPr lang="en-US" sz="1400" b="0" i="0" u="none" strike="noStrike" dirty="0">
                          <a:solidFill>
                            <a:srgbClr val="000000"/>
                          </a:solidFill>
                          <a:effectLst/>
                          <a:latin typeface="Calibri" panose="020F0502020204030204" pitchFamily="34" charset="0"/>
                        </a:rPr>
                        <a:t>Silts </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0.03 to 0.20</a:t>
                      </a:r>
                    </a:p>
                  </a:txBody>
                  <a:tcPr marL="9525" marR="9525" marT="9525" marB="0" anchor="ctr">
                    <a:lnL>
                      <a:noFill/>
                    </a:lnL>
                    <a:lnR>
                      <a:noFill/>
                    </a:lnR>
                    <a:lnT>
                      <a:noFill/>
                    </a:lnT>
                    <a:lnB>
                      <a:noFill/>
                    </a:lnB>
                  </a:tcPr>
                </a:tc>
                <a:extLst>
                  <a:ext uri="{0D108BD9-81ED-4DB2-BD59-A6C34878D82A}">
                    <a16:rowId xmlns:a16="http://schemas.microsoft.com/office/drawing/2014/main" val="3856331186"/>
                  </a:ext>
                </a:extLst>
              </a:tr>
              <a:tr h="300330">
                <a:tc>
                  <a:txBody>
                    <a:bodyPr/>
                    <a:lstStyle/>
                    <a:p>
                      <a:pPr algn="ctr" fontAlgn="ctr"/>
                      <a:r>
                        <a:rPr lang="en-US" sz="1400" b="0" i="0" u="none" strike="noStrike" dirty="0">
                          <a:solidFill>
                            <a:srgbClr val="000000"/>
                          </a:solidFill>
                          <a:effectLst/>
                          <a:latin typeface="Calibri" panose="020F0502020204030204" pitchFamily="34" charset="0"/>
                        </a:rPr>
                        <a:t>Clays </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0 to 0.05</a:t>
                      </a:r>
                    </a:p>
                  </a:txBody>
                  <a:tcPr marL="9525" marR="9525" marT="9525" marB="0" anchor="ctr">
                    <a:lnL>
                      <a:noFill/>
                    </a:lnL>
                    <a:lnR>
                      <a:noFill/>
                    </a:lnR>
                    <a:lnT>
                      <a:noFill/>
                    </a:lnT>
                    <a:lnB>
                      <a:noFill/>
                    </a:lnB>
                  </a:tcPr>
                </a:tc>
                <a:extLst>
                  <a:ext uri="{0D108BD9-81ED-4DB2-BD59-A6C34878D82A}">
                    <a16:rowId xmlns:a16="http://schemas.microsoft.com/office/drawing/2014/main" val="3599941790"/>
                  </a:ext>
                </a:extLst>
              </a:tr>
            </a:tbl>
          </a:graphicData>
        </a:graphic>
      </p:graphicFrame>
      <p:sp>
        <p:nvSpPr>
          <p:cNvPr id="18" name="TextBox 17">
            <a:extLst>
              <a:ext uri="{FF2B5EF4-FFF2-40B4-BE49-F238E27FC236}">
                <a16:creationId xmlns:a16="http://schemas.microsoft.com/office/drawing/2014/main" id="{886D5B00-ACF8-49CC-9CF3-957AA217F63C}"/>
              </a:ext>
            </a:extLst>
          </p:cNvPr>
          <p:cNvSpPr txBox="1"/>
          <p:nvPr/>
        </p:nvSpPr>
        <p:spPr>
          <a:xfrm>
            <a:off x="1138193" y="1239870"/>
            <a:ext cx="3210013" cy="384721"/>
          </a:xfrm>
          <a:prstGeom prst="rect">
            <a:avLst/>
          </a:prstGeom>
          <a:solidFill>
            <a:schemeClr val="bg1"/>
          </a:solidFill>
        </p:spPr>
        <p:txBody>
          <a:bodyPr wrap="square" lIns="0" tIns="0" rIns="0" bIns="0" rtlCol="0">
            <a:spAutoFit/>
          </a:bodyPr>
          <a:lstStyle/>
          <a:p>
            <a:pPr algn="ctr"/>
            <a:r>
              <a:rPr lang="en-US" sz="2500" b="1" dirty="0"/>
              <a:t>Storage = Sy * B</a:t>
            </a:r>
            <a:r>
              <a:rPr lang="en-US" sz="2500" b="1" baseline="-25000" dirty="0"/>
              <a:t>s</a:t>
            </a:r>
          </a:p>
        </p:txBody>
      </p:sp>
      <p:sp>
        <p:nvSpPr>
          <p:cNvPr id="19" name="TextBox 18">
            <a:extLst>
              <a:ext uri="{FF2B5EF4-FFF2-40B4-BE49-F238E27FC236}">
                <a16:creationId xmlns:a16="http://schemas.microsoft.com/office/drawing/2014/main" id="{F7C354C8-03C2-496E-8663-E50A206C53BB}"/>
              </a:ext>
            </a:extLst>
          </p:cNvPr>
          <p:cNvSpPr txBox="1"/>
          <p:nvPr/>
        </p:nvSpPr>
        <p:spPr>
          <a:xfrm>
            <a:off x="954506" y="1865830"/>
            <a:ext cx="3577389" cy="553998"/>
          </a:xfrm>
          <a:prstGeom prst="rect">
            <a:avLst/>
          </a:prstGeom>
          <a:solidFill>
            <a:schemeClr val="bg1"/>
          </a:solidFill>
        </p:spPr>
        <p:txBody>
          <a:bodyPr wrap="square" lIns="0" tIns="0" rIns="0" bIns="0" rtlCol="0">
            <a:spAutoFit/>
          </a:bodyPr>
          <a:lstStyle/>
          <a:p>
            <a:pPr algn="ctr"/>
            <a:r>
              <a:rPr lang="en-US" sz="1800" b="1" dirty="0"/>
              <a:t>Sy</a:t>
            </a:r>
            <a:r>
              <a:rPr lang="en-US" sz="1700" b="1" dirty="0"/>
              <a:t> = Specific yield (-)</a:t>
            </a:r>
          </a:p>
          <a:p>
            <a:pPr algn="ctr"/>
            <a:r>
              <a:rPr lang="en-US" sz="1800" b="1" dirty="0"/>
              <a:t>B</a:t>
            </a:r>
            <a:r>
              <a:rPr lang="en-US" sz="1700" b="1" dirty="0"/>
              <a:t> =  saturated aquifer thickness (ft)</a:t>
            </a:r>
          </a:p>
        </p:txBody>
      </p:sp>
      <p:pic>
        <p:nvPicPr>
          <p:cNvPr id="8" name="Picture 7" descr="Map&#10;&#10;Description automatically generated">
            <a:extLst>
              <a:ext uri="{FF2B5EF4-FFF2-40B4-BE49-F238E27FC236}">
                <a16:creationId xmlns:a16="http://schemas.microsoft.com/office/drawing/2014/main" id="{5DEA872D-CDB5-4C56-B6A0-61CAC23669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398" y="2660997"/>
            <a:ext cx="4023360" cy="4023360"/>
          </a:xfrm>
          <a:prstGeom prst="rect">
            <a:avLst/>
          </a:prstGeom>
        </p:spPr>
      </p:pic>
      <p:pic>
        <p:nvPicPr>
          <p:cNvPr id="21" name="Picture 20" descr="Map&#10;&#10;Description automatically generated">
            <a:extLst>
              <a:ext uri="{FF2B5EF4-FFF2-40B4-BE49-F238E27FC236}">
                <a16:creationId xmlns:a16="http://schemas.microsoft.com/office/drawing/2014/main" id="{AE386298-4CFD-48EA-B99C-0E9F06B516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6747" y="2660997"/>
            <a:ext cx="4023360" cy="4023360"/>
          </a:xfrm>
          <a:prstGeom prst="rect">
            <a:avLst/>
          </a:prstGeom>
        </p:spPr>
      </p:pic>
    </p:spTree>
    <p:extLst>
      <p:ext uri="{BB962C8B-B14F-4D97-AF65-F5344CB8AC3E}">
        <p14:creationId xmlns:p14="http://schemas.microsoft.com/office/powerpoint/2010/main" val="1413446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Groundwater in Storage  </a:t>
            </a:r>
          </a:p>
        </p:txBody>
      </p:sp>
      <p:grpSp>
        <p:nvGrpSpPr>
          <p:cNvPr id="14" name="Group 13"/>
          <p:cNvGrpSpPr/>
          <p:nvPr/>
        </p:nvGrpSpPr>
        <p:grpSpPr>
          <a:xfrm>
            <a:off x="4336422" y="1965960"/>
            <a:ext cx="4807578" cy="3282215"/>
            <a:chOff x="4211053" y="1876926"/>
            <a:chExt cx="4807578" cy="3282215"/>
          </a:xfrm>
        </p:grpSpPr>
        <p:grpSp>
          <p:nvGrpSpPr>
            <p:cNvPr id="12" name="Group 11"/>
            <p:cNvGrpSpPr/>
            <p:nvPr/>
          </p:nvGrpSpPr>
          <p:grpSpPr>
            <a:xfrm>
              <a:off x="4211053" y="1876926"/>
              <a:ext cx="4807578" cy="3258151"/>
              <a:chOff x="4211053" y="1876926"/>
              <a:chExt cx="4807578" cy="3258151"/>
            </a:xfrm>
          </p:grpSpPr>
          <p:pic>
            <p:nvPicPr>
              <p:cNvPr id="7" name="Picture 6"/>
              <p:cNvPicPr>
                <a:picLocks noChangeAspect="1"/>
              </p:cNvPicPr>
              <p:nvPr/>
            </p:nvPicPr>
            <p:blipFill rotWithShape="1">
              <a:blip r:embed="rId2"/>
              <a:srcRect t="7422" r="5165" b="6481"/>
              <a:stretch/>
            </p:blipFill>
            <p:spPr>
              <a:xfrm>
                <a:off x="4449921" y="2331720"/>
                <a:ext cx="4301703" cy="2803357"/>
              </a:xfrm>
              <a:prstGeom prst="rect">
                <a:avLst/>
              </a:prstGeom>
            </p:spPr>
          </p:pic>
          <p:sp>
            <p:nvSpPr>
              <p:cNvPr id="9" name="Freeform: Shape 8"/>
              <p:cNvSpPr/>
              <p:nvPr/>
            </p:nvSpPr>
            <p:spPr>
              <a:xfrm>
                <a:off x="4211053" y="1876926"/>
                <a:ext cx="2117558" cy="1118937"/>
              </a:xfrm>
              <a:custGeom>
                <a:avLst/>
                <a:gdLst>
                  <a:gd name="connsiteX0" fmla="*/ 144379 w 2117558"/>
                  <a:gd name="connsiteY0" fmla="*/ 1118937 h 1118937"/>
                  <a:gd name="connsiteX1" fmla="*/ 2117558 w 2117558"/>
                  <a:gd name="connsiteY1" fmla="*/ 0 h 1118937"/>
                  <a:gd name="connsiteX2" fmla="*/ 0 w 2117558"/>
                  <a:gd name="connsiteY2" fmla="*/ 36095 h 1118937"/>
                  <a:gd name="connsiteX3" fmla="*/ 144379 w 2117558"/>
                  <a:gd name="connsiteY3" fmla="*/ 1118937 h 1118937"/>
                </a:gdLst>
                <a:ahLst/>
                <a:cxnLst>
                  <a:cxn ang="0">
                    <a:pos x="connsiteX0" y="connsiteY0"/>
                  </a:cxn>
                  <a:cxn ang="0">
                    <a:pos x="connsiteX1" y="connsiteY1"/>
                  </a:cxn>
                  <a:cxn ang="0">
                    <a:pos x="connsiteX2" y="connsiteY2"/>
                  </a:cxn>
                  <a:cxn ang="0">
                    <a:pos x="connsiteX3" y="connsiteY3"/>
                  </a:cxn>
                </a:cxnLst>
                <a:rect l="l" t="t" r="r" b="b"/>
                <a:pathLst>
                  <a:path w="2117558" h="1118937">
                    <a:moveTo>
                      <a:pt x="144379" y="1118937"/>
                    </a:moveTo>
                    <a:lnTo>
                      <a:pt x="2117558" y="0"/>
                    </a:lnTo>
                    <a:lnTo>
                      <a:pt x="0" y="36095"/>
                    </a:lnTo>
                    <a:lnTo>
                      <a:pt x="144379" y="1118937"/>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200484" y="2433988"/>
                <a:ext cx="818147" cy="461665"/>
              </a:xfrm>
              <a:prstGeom prst="rect">
                <a:avLst/>
              </a:prstGeom>
              <a:solidFill>
                <a:schemeClr val="bg1"/>
              </a:solidFill>
            </p:spPr>
            <p:txBody>
              <a:bodyPr wrap="square" lIns="0" tIns="0" rIns="0" bIns="0" rtlCol="0">
                <a:spAutoFit/>
              </a:bodyPr>
              <a:lstStyle/>
              <a:p>
                <a:pPr algn="ctr"/>
                <a:r>
                  <a:rPr lang="en-US" sz="1500" b="1" dirty="0"/>
                  <a:t>Confined Unit</a:t>
                </a:r>
              </a:p>
            </p:txBody>
          </p:sp>
          <p:sp>
            <p:nvSpPr>
              <p:cNvPr id="11" name="TextBox 10"/>
              <p:cNvSpPr txBox="1"/>
              <p:nvPr/>
            </p:nvSpPr>
            <p:spPr>
              <a:xfrm>
                <a:off x="8200483" y="3356181"/>
                <a:ext cx="818147" cy="461665"/>
              </a:xfrm>
              <a:prstGeom prst="rect">
                <a:avLst/>
              </a:prstGeom>
              <a:solidFill>
                <a:schemeClr val="bg1"/>
              </a:solidFill>
            </p:spPr>
            <p:txBody>
              <a:bodyPr wrap="square" lIns="0" tIns="0" rIns="0" bIns="0" rtlCol="0">
                <a:spAutoFit/>
              </a:bodyPr>
              <a:lstStyle/>
              <a:p>
                <a:pPr algn="ctr"/>
                <a:r>
                  <a:rPr lang="en-US" sz="1500" b="1" dirty="0"/>
                  <a:t>Aquifer Thickness</a:t>
                </a:r>
              </a:p>
            </p:txBody>
          </p:sp>
        </p:grpSp>
        <p:sp>
          <p:nvSpPr>
            <p:cNvPr id="13" name="TextBox 12"/>
            <p:cNvSpPr txBox="1"/>
            <p:nvPr/>
          </p:nvSpPr>
          <p:spPr>
            <a:xfrm>
              <a:off x="4352077" y="4928309"/>
              <a:ext cx="4495800" cy="230832"/>
            </a:xfrm>
            <a:prstGeom prst="rect">
              <a:avLst/>
            </a:prstGeom>
            <a:solidFill>
              <a:schemeClr val="bg1"/>
            </a:solidFill>
          </p:spPr>
          <p:txBody>
            <a:bodyPr wrap="square" lIns="0" tIns="0" rIns="0" bIns="0" rtlCol="0">
              <a:spAutoFit/>
            </a:bodyPr>
            <a:lstStyle/>
            <a:p>
              <a:pPr algn="ctr"/>
              <a:r>
                <a:rPr lang="en-US" sz="1500" b="1" dirty="0"/>
                <a:t>Storage volume = area x thickness x drainable porosity</a:t>
              </a:r>
            </a:p>
          </p:txBody>
        </p:sp>
      </p:grpSp>
      <p:pic>
        <p:nvPicPr>
          <p:cNvPr id="2" name="Picture 1"/>
          <p:cNvPicPr>
            <a:picLocks noChangeAspect="1"/>
          </p:cNvPicPr>
          <p:nvPr/>
        </p:nvPicPr>
        <p:blipFill>
          <a:blip r:embed="rId3"/>
          <a:stretch>
            <a:fillRect/>
          </a:stretch>
        </p:blipFill>
        <p:spPr>
          <a:xfrm>
            <a:off x="193294" y="1417320"/>
            <a:ext cx="4276186" cy="4474265"/>
          </a:xfrm>
          <a:prstGeom prst="rect">
            <a:avLst/>
          </a:prstGeom>
        </p:spPr>
      </p:pic>
    </p:spTree>
    <p:extLst>
      <p:ext uri="{BB962C8B-B14F-4D97-AF65-F5344CB8AC3E}">
        <p14:creationId xmlns:p14="http://schemas.microsoft.com/office/powerpoint/2010/main" val="3872742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9AC2D2-3F6A-4094-B095-999AEB6ED5D2}"/>
              </a:ext>
            </a:extLst>
          </p:cNvPr>
          <p:cNvSpPr>
            <a:spLocks noGrp="1"/>
          </p:cNvSpPr>
          <p:nvPr>
            <p:ph type="title"/>
          </p:nvPr>
        </p:nvSpPr>
        <p:spPr/>
        <p:txBody>
          <a:bodyPr/>
          <a:lstStyle/>
          <a:p>
            <a:r>
              <a:rPr lang="en-US" dirty="0"/>
              <a:t>Production Capacity of Aquifer </a:t>
            </a:r>
          </a:p>
        </p:txBody>
      </p:sp>
      <p:sp>
        <p:nvSpPr>
          <p:cNvPr id="5" name="TextBox 4">
            <a:extLst>
              <a:ext uri="{FF2B5EF4-FFF2-40B4-BE49-F238E27FC236}">
                <a16:creationId xmlns:a16="http://schemas.microsoft.com/office/drawing/2014/main" id="{BBCB59A0-D342-45E5-A045-4C65500FD44F}"/>
              </a:ext>
            </a:extLst>
          </p:cNvPr>
          <p:cNvSpPr txBox="1"/>
          <p:nvPr/>
        </p:nvSpPr>
        <p:spPr>
          <a:xfrm>
            <a:off x="1138193" y="1239870"/>
            <a:ext cx="3210013" cy="384721"/>
          </a:xfrm>
          <a:prstGeom prst="rect">
            <a:avLst/>
          </a:prstGeom>
          <a:solidFill>
            <a:schemeClr val="bg1"/>
          </a:solidFill>
        </p:spPr>
        <p:txBody>
          <a:bodyPr wrap="square" lIns="0" tIns="0" rIns="0" bIns="0" rtlCol="0">
            <a:spAutoFit/>
          </a:bodyPr>
          <a:lstStyle/>
          <a:p>
            <a:pPr algn="ctr"/>
            <a:r>
              <a:rPr lang="en-US" sz="2500" b="1" dirty="0"/>
              <a:t>Transmissivity = K * B</a:t>
            </a:r>
          </a:p>
        </p:txBody>
      </p:sp>
      <p:sp>
        <p:nvSpPr>
          <p:cNvPr id="6" name="TextBox 5">
            <a:extLst>
              <a:ext uri="{FF2B5EF4-FFF2-40B4-BE49-F238E27FC236}">
                <a16:creationId xmlns:a16="http://schemas.microsoft.com/office/drawing/2014/main" id="{CCE4A508-8925-4BD0-AFA4-B03AB5619632}"/>
              </a:ext>
            </a:extLst>
          </p:cNvPr>
          <p:cNvSpPr txBox="1"/>
          <p:nvPr/>
        </p:nvSpPr>
        <p:spPr>
          <a:xfrm>
            <a:off x="954506" y="1865830"/>
            <a:ext cx="3577389" cy="523220"/>
          </a:xfrm>
          <a:prstGeom prst="rect">
            <a:avLst/>
          </a:prstGeom>
          <a:solidFill>
            <a:schemeClr val="bg1"/>
          </a:solidFill>
        </p:spPr>
        <p:txBody>
          <a:bodyPr wrap="square" lIns="0" tIns="0" rIns="0" bIns="0" rtlCol="0">
            <a:spAutoFit/>
          </a:bodyPr>
          <a:lstStyle/>
          <a:p>
            <a:pPr algn="ctr"/>
            <a:r>
              <a:rPr lang="en-US" sz="1700" b="1" dirty="0"/>
              <a:t>K = hydraulic conductivity (</a:t>
            </a:r>
            <a:r>
              <a:rPr lang="en-US" sz="1700" b="1" dirty="0" err="1"/>
              <a:t>ft</a:t>
            </a:r>
            <a:r>
              <a:rPr lang="en-US" sz="1700" b="1" dirty="0"/>
              <a:t>/day)</a:t>
            </a:r>
          </a:p>
          <a:p>
            <a:pPr algn="ctr"/>
            <a:r>
              <a:rPr lang="en-US" sz="1700" b="1" dirty="0"/>
              <a:t>B = aquifer thickness (</a:t>
            </a:r>
            <a:r>
              <a:rPr lang="en-US" sz="1700" b="1" dirty="0" err="1"/>
              <a:t>ft</a:t>
            </a:r>
            <a:r>
              <a:rPr lang="en-US" sz="1700" b="1" dirty="0"/>
              <a:t>)</a:t>
            </a:r>
          </a:p>
        </p:txBody>
      </p:sp>
      <p:graphicFrame>
        <p:nvGraphicFramePr>
          <p:cNvPr id="7" name="Table 6">
            <a:extLst>
              <a:ext uri="{FF2B5EF4-FFF2-40B4-BE49-F238E27FC236}">
                <a16:creationId xmlns:a16="http://schemas.microsoft.com/office/drawing/2014/main" id="{AC6ED135-3F59-4C5E-B20B-E49BDF255FA8}"/>
              </a:ext>
            </a:extLst>
          </p:cNvPr>
          <p:cNvGraphicFramePr>
            <a:graphicFrameLocks noGrp="1"/>
          </p:cNvGraphicFramePr>
          <p:nvPr>
            <p:extLst>
              <p:ext uri="{D42A27DB-BD31-4B8C-83A1-F6EECF244321}">
                <p14:modId xmlns:p14="http://schemas.microsoft.com/office/powerpoint/2010/main" val="2221581800"/>
              </p:ext>
            </p:extLst>
          </p:nvPr>
        </p:nvGraphicFramePr>
        <p:xfrm>
          <a:off x="4876800" y="930644"/>
          <a:ext cx="2895934" cy="1532427"/>
        </p:xfrm>
        <a:graphic>
          <a:graphicData uri="http://schemas.openxmlformats.org/drawingml/2006/table">
            <a:tbl>
              <a:tblPr/>
              <a:tblGrid>
                <a:gridCol w="1418111">
                  <a:extLst>
                    <a:ext uri="{9D8B030D-6E8A-4147-A177-3AD203B41FA5}">
                      <a16:colId xmlns:a16="http://schemas.microsoft.com/office/drawing/2014/main" val="2059219297"/>
                    </a:ext>
                  </a:extLst>
                </a:gridCol>
                <a:gridCol w="1477823">
                  <a:extLst>
                    <a:ext uri="{9D8B030D-6E8A-4147-A177-3AD203B41FA5}">
                      <a16:colId xmlns:a16="http://schemas.microsoft.com/office/drawing/2014/main" val="1217601945"/>
                    </a:ext>
                  </a:extLst>
                </a:gridCol>
              </a:tblGrid>
              <a:tr h="340557">
                <a:tc gridSpan="2">
                  <a:txBody>
                    <a:bodyPr/>
                    <a:lstStyle/>
                    <a:p>
                      <a:pPr algn="ctr" fontAlgn="b"/>
                      <a:r>
                        <a:rPr lang="en-US" sz="1400" b="1" i="0" u="none" strike="noStrike" dirty="0">
                          <a:solidFill>
                            <a:srgbClr val="000000"/>
                          </a:solidFill>
                          <a:effectLst/>
                          <a:latin typeface="Calibri" panose="020F0502020204030204" pitchFamily="34" charset="0"/>
                        </a:rPr>
                        <a:t>Hydraulic Conductivity (</a:t>
                      </a:r>
                      <a:r>
                        <a:rPr lang="en-US" sz="1400" b="1" i="0" u="none" strike="noStrike" dirty="0" err="1">
                          <a:solidFill>
                            <a:srgbClr val="000000"/>
                          </a:solidFill>
                          <a:effectLst/>
                          <a:latin typeface="Calibri" panose="020F0502020204030204" pitchFamily="34" charset="0"/>
                        </a:rPr>
                        <a:t>ft</a:t>
                      </a:r>
                      <a:r>
                        <a:rPr lang="en-US" sz="1400" b="1" i="0" u="none" strike="noStrike" dirty="0">
                          <a:solidFill>
                            <a:srgbClr val="000000"/>
                          </a:solidFill>
                          <a:effectLst/>
                          <a:latin typeface="Calibri" panose="020F0502020204030204" pitchFamily="34" charset="0"/>
                        </a:rPr>
                        <a:t>/day)</a:t>
                      </a:r>
                    </a:p>
                  </a:txBody>
                  <a:tcPr marL="9525" marR="9525" marT="9525"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997701399"/>
                  </a:ext>
                </a:extLst>
              </a:tr>
              <a:tr h="201449">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923956283"/>
                  </a:ext>
                </a:extLst>
              </a:tr>
              <a:tr h="201449">
                <a:tc>
                  <a:txBody>
                    <a:bodyPr/>
                    <a:lstStyle/>
                    <a:p>
                      <a:pPr algn="ctr" fontAlgn="ctr"/>
                      <a:r>
                        <a:rPr lang="en-US" sz="1400" b="0" i="0" u="none" strike="noStrike" dirty="0">
                          <a:solidFill>
                            <a:srgbClr val="000000"/>
                          </a:solidFill>
                          <a:effectLst/>
                          <a:latin typeface="Calibri" panose="020F0502020204030204" pitchFamily="34" charset="0"/>
                        </a:rPr>
                        <a:t>Gravels </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100 to 1000  </a:t>
                      </a:r>
                    </a:p>
                  </a:txBody>
                  <a:tcPr marL="9525" marR="9525" marT="9525" marB="0" anchor="ctr">
                    <a:lnL>
                      <a:noFill/>
                    </a:lnL>
                    <a:lnR>
                      <a:noFill/>
                    </a:lnR>
                    <a:lnT>
                      <a:noFill/>
                    </a:lnT>
                    <a:lnB>
                      <a:noFill/>
                    </a:lnB>
                  </a:tcPr>
                </a:tc>
                <a:extLst>
                  <a:ext uri="{0D108BD9-81ED-4DB2-BD59-A6C34878D82A}">
                    <a16:rowId xmlns:a16="http://schemas.microsoft.com/office/drawing/2014/main" val="2101449586"/>
                  </a:ext>
                </a:extLst>
              </a:tr>
              <a:tr h="201449">
                <a:tc>
                  <a:txBody>
                    <a:bodyPr/>
                    <a:lstStyle/>
                    <a:p>
                      <a:pPr algn="ctr" fontAlgn="ctr"/>
                      <a:r>
                        <a:rPr lang="en-US" sz="1400" b="0" i="0" u="none" strike="noStrike" dirty="0">
                          <a:solidFill>
                            <a:srgbClr val="000000"/>
                          </a:solidFill>
                          <a:effectLst/>
                          <a:latin typeface="Calibri" panose="020F0502020204030204" pitchFamily="34" charset="0"/>
                        </a:rPr>
                        <a:t>Sands</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1 to 50</a:t>
                      </a:r>
                    </a:p>
                  </a:txBody>
                  <a:tcPr marL="9525" marR="9525" marT="9525" marB="0" anchor="ctr">
                    <a:lnL>
                      <a:noFill/>
                    </a:lnL>
                    <a:lnR>
                      <a:noFill/>
                    </a:lnR>
                    <a:lnT>
                      <a:noFill/>
                    </a:lnT>
                    <a:lnB>
                      <a:noFill/>
                    </a:lnB>
                  </a:tcPr>
                </a:tc>
                <a:extLst>
                  <a:ext uri="{0D108BD9-81ED-4DB2-BD59-A6C34878D82A}">
                    <a16:rowId xmlns:a16="http://schemas.microsoft.com/office/drawing/2014/main" val="3739655749"/>
                  </a:ext>
                </a:extLst>
              </a:tr>
              <a:tr h="201449">
                <a:tc>
                  <a:txBody>
                    <a:bodyPr/>
                    <a:lstStyle/>
                    <a:p>
                      <a:pPr algn="ctr" fontAlgn="ctr"/>
                      <a:r>
                        <a:rPr lang="en-US" sz="1400" b="0" i="0" u="none" strike="noStrike" dirty="0">
                          <a:solidFill>
                            <a:srgbClr val="000000"/>
                          </a:solidFill>
                          <a:effectLst/>
                          <a:latin typeface="Calibri" panose="020F0502020204030204" pitchFamily="34" charset="0"/>
                        </a:rPr>
                        <a:t>Silts </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0.01 to 0.5</a:t>
                      </a:r>
                    </a:p>
                  </a:txBody>
                  <a:tcPr marL="9525" marR="9525" marT="9525" marB="0" anchor="ctr">
                    <a:lnL>
                      <a:noFill/>
                    </a:lnL>
                    <a:lnR>
                      <a:noFill/>
                    </a:lnR>
                    <a:lnT>
                      <a:noFill/>
                    </a:lnT>
                    <a:lnB>
                      <a:noFill/>
                    </a:lnB>
                  </a:tcPr>
                </a:tc>
                <a:extLst>
                  <a:ext uri="{0D108BD9-81ED-4DB2-BD59-A6C34878D82A}">
                    <a16:rowId xmlns:a16="http://schemas.microsoft.com/office/drawing/2014/main" val="3856331186"/>
                  </a:ext>
                </a:extLst>
              </a:tr>
              <a:tr h="300330">
                <a:tc>
                  <a:txBody>
                    <a:bodyPr/>
                    <a:lstStyle/>
                    <a:p>
                      <a:pPr algn="ctr" fontAlgn="ctr"/>
                      <a:r>
                        <a:rPr lang="en-US" sz="1400" b="0" i="0" u="none" strike="noStrike" dirty="0">
                          <a:solidFill>
                            <a:srgbClr val="000000"/>
                          </a:solidFill>
                          <a:effectLst/>
                          <a:latin typeface="Calibri" panose="020F0502020204030204" pitchFamily="34" charset="0"/>
                        </a:rPr>
                        <a:t>Clays </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1E-5  to 0.005</a:t>
                      </a:r>
                    </a:p>
                  </a:txBody>
                  <a:tcPr marL="9525" marR="9525" marT="9525" marB="0" anchor="ctr">
                    <a:lnL>
                      <a:noFill/>
                    </a:lnL>
                    <a:lnR>
                      <a:noFill/>
                    </a:lnR>
                    <a:lnT>
                      <a:noFill/>
                    </a:lnT>
                    <a:lnB>
                      <a:noFill/>
                    </a:lnB>
                  </a:tcPr>
                </a:tc>
                <a:extLst>
                  <a:ext uri="{0D108BD9-81ED-4DB2-BD59-A6C34878D82A}">
                    <a16:rowId xmlns:a16="http://schemas.microsoft.com/office/drawing/2014/main" val="3599941790"/>
                  </a:ext>
                </a:extLst>
              </a:tr>
            </a:tbl>
          </a:graphicData>
        </a:graphic>
      </p:graphicFrame>
      <p:pic>
        <p:nvPicPr>
          <p:cNvPr id="9" name="Picture 8">
            <a:extLst>
              <a:ext uri="{FF2B5EF4-FFF2-40B4-BE49-F238E27FC236}">
                <a16:creationId xmlns:a16="http://schemas.microsoft.com/office/drawing/2014/main" id="{FEB3E6D7-E916-46A6-9529-AF184405B5E5}"/>
              </a:ext>
            </a:extLst>
          </p:cNvPr>
          <p:cNvPicPr>
            <a:picLocks noChangeAspect="1"/>
          </p:cNvPicPr>
          <p:nvPr/>
        </p:nvPicPr>
        <p:blipFill>
          <a:blip r:embed="rId2"/>
          <a:stretch>
            <a:fillRect/>
          </a:stretch>
        </p:blipFill>
        <p:spPr>
          <a:xfrm>
            <a:off x="775441" y="2743201"/>
            <a:ext cx="3644559" cy="3067888"/>
          </a:xfrm>
          <a:prstGeom prst="rect">
            <a:avLst/>
          </a:prstGeom>
        </p:spPr>
      </p:pic>
      <p:pic>
        <p:nvPicPr>
          <p:cNvPr id="11" name="Picture 10">
            <a:extLst>
              <a:ext uri="{FF2B5EF4-FFF2-40B4-BE49-F238E27FC236}">
                <a16:creationId xmlns:a16="http://schemas.microsoft.com/office/drawing/2014/main" id="{52D3738C-2822-4D1B-B613-02FDFA746689}"/>
              </a:ext>
            </a:extLst>
          </p:cNvPr>
          <p:cNvPicPr>
            <a:picLocks noChangeAspect="1"/>
          </p:cNvPicPr>
          <p:nvPr/>
        </p:nvPicPr>
        <p:blipFill>
          <a:blip r:embed="rId3"/>
          <a:stretch>
            <a:fillRect/>
          </a:stretch>
        </p:blipFill>
        <p:spPr>
          <a:xfrm>
            <a:off x="4724001" y="2995005"/>
            <a:ext cx="3898631" cy="2816084"/>
          </a:xfrm>
          <a:prstGeom prst="rect">
            <a:avLst/>
          </a:prstGeom>
        </p:spPr>
      </p:pic>
    </p:spTree>
    <p:extLst>
      <p:ext uri="{BB962C8B-B14F-4D97-AF65-F5344CB8AC3E}">
        <p14:creationId xmlns:p14="http://schemas.microsoft.com/office/powerpoint/2010/main" val="3164113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Production Capacity in POSGCD  </a:t>
            </a:r>
          </a:p>
        </p:txBody>
      </p:sp>
      <p:pic>
        <p:nvPicPr>
          <p:cNvPr id="5" name="Picture 4" descr="Map&#10;&#10;Description automatically generated">
            <a:extLst>
              <a:ext uri="{FF2B5EF4-FFF2-40B4-BE49-F238E27FC236}">
                <a16:creationId xmlns:a16="http://schemas.microsoft.com/office/drawing/2014/main" id="{8756492D-ACA4-46D1-8D93-DE414201A7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81" t="1718" r="1718" b="3830"/>
          <a:stretch/>
        </p:blipFill>
        <p:spPr>
          <a:xfrm>
            <a:off x="4876801" y="1600200"/>
            <a:ext cx="3962400" cy="4191000"/>
          </a:xfrm>
          <a:prstGeom prst="rect">
            <a:avLst/>
          </a:prstGeom>
        </p:spPr>
      </p:pic>
      <p:pic>
        <p:nvPicPr>
          <p:cNvPr id="8" name="Picture 7">
            <a:extLst>
              <a:ext uri="{FF2B5EF4-FFF2-40B4-BE49-F238E27FC236}">
                <a16:creationId xmlns:a16="http://schemas.microsoft.com/office/drawing/2014/main" id="{36CC629C-5E1F-458D-B16C-C313BA6AD864}"/>
              </a:ext>
            </a:extLst>
          </p:cNvPr>
          <p:cNvPicPr>
            <a:picLocks noChangeAspect="1"/>
          </p:cNvPicPr>
          <p:nvPr/>
        </p:nvPicPr>
        <p:blipFill>
          <a:blip r:embed="rId3"/>
          <a:stretch>
            <a:fillRect/>
          </a:stretch>
        </p:blipFill>
        <p:spPr>
          <a:xfrm>
            <a:off x="228601" y="1905000"/>
            <a:ext cx="4532060" cy="3352800"/>
          </a:xfrm>
          <a:prstGeom prst="rect">
            <a:avLst/>
          </a:prstGeom>
        </p:spPr>
      </p:pic>
    </p:spTree>
    <p:extLst>
      <p:ext uri="{BB962C8B-B14F-4D97-AF65-F5344CB8AC3E}">
        <p14:creationId xmlns:p14="http://schemas.microsoft.com/office/powerpoint/2010/main" val="3715961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14300"/>
            <a:ext cx="8229600" cy="685800"/>
          </a:xfrm>
        </p:spPr>
        <p:txBody>
          <a:bodyPr>
            <a:normAutofit fontScale="90000"/>
          </a:bodyPr>
          <a:lstStyle/>
          <a:p>
            <a:r>
              <a:rPr lang="en-US" dirty="0"/>
              <a:t>Approach for Establishing  Maximum  Production Volumes  </a:t>
            </a:r>
          </a:p>
        </p:txBody>
      </p:sp>
      <p:sp>
        <p:nvSpPr>
          <p:cNvPr id="2" name="Content Placeholder 1">
            <a:extLst>
              <a:ext uri="{FF2B5EF4-FFF2-40B4-BE49-F238E27FC236}">
                <a16:creationId xmlns:a16="http://schemas.microsoft.com/office/drawing/2014/main" id="{466F0A3D-0FCE-4478-B0AB-54F1501A05AC}"/>
              </a:ext>
            </a:extLst>
          </p:cNvPr>
          <p:cNvSpPr>
            <a:spLocks noGrp="1"/>
          </p:cNvSpPr>
          <p:nvPr>
            <p:ph sz="quarter" idx="10"/>
          </p:nvPr>
        </p:nvSpPr>
        <p:spPr/>
        <p:txBody>
          <a:bodyPr>
            <a:normAutofit lnSpcReduction="10000"/>
          </a:bodyPr>
          <a:lstStyle/>
          <a:p>
            <a:r>
              <a:rPr lang="en-US" dirty="0"/>
              <a:t>Criteria for Aquifer</a:t>
            </a:r>
          </a:p>
          <a:p>
            <a:pPr lvl="1"/>
            <a:r>
              <a:rPr lang="en-US" dirty="0"/>
              <a:t>Average Productive Capacity  </a:t>
            </a:r>
          </a:p>
          <a:p>
            <a:pPr lvl="1"/>
            <a:r>
              <a:rPr lang="en-US" dirty="0"/>
              <a:t>Average Thickness of Aquifer Across Permitted Acreage Determined by POSGCD </a:t>
            </a:r>
          </a:p>
          <a:p>
            <a:pPr lvl="1"/>
            <a:r>
              <a:rPr lang="en-US" dirty="0"/>
              <a:t>Hydrogeologic Study Provided by Applicant  </a:t>
            </a:r>
          </a:p>
          <a:p>
            <a:r>
              <a:rPr lang="en-US" dirty="0"/>
              <a:t>Aquifer Grouping </a:t>
            </a:r>
          </a:p>
          <a:p>
            <a:pPr lvl="1"/>
            <a:r>
              <a:rPr lang="en-US" dirty="0"/>
              <a:t>Wilcox Aquifer (Hooper, </a:t>
            </a:r>
            <a:r>
              <a:rPr lang="en-US" dirty="0" err="1"/>
              <a:t>Simsboro</a:t>
            </a:r>
            <a:r>
              <a:rPr lang="en-US" dirty="0"/>
              <a:t>, Calvert Bluff) </a:t>
            </a:r>
          </a:p>
          <a:p>
            <a:pPr lvl="1"/>
            <a:r>
              <a:rPr lang="en-US" dirty="0"/>
              <a:t>Carrizo </a:t>
            </a:r>
          </a:p>
          <a:p>
            <a:pPr lvl="1"/>
            <a:r>
              <a:rPr lang="en-US" dirty="0"/>
              <a:t>Sparta </a:t>
            </a:r>
          </a:p>
          <a:p>
            <a:pPr lvl="1"/>
            <a:r>
              <a:rPr lang="en-US" dirty="0"/>
              <a:t>Queen City </a:t>
            </a:r>
          </a:p>
          <a:p>
            <a:pPr lvl="1"/>
            <a:r>
              <a:rPr lang="en-US" dirty="0" err="1"/>
              <a:t>Yegua</a:t>
            </a:r>
            <a:r>
              <a:rPr lang="en-US" dirty="0"/>
              <a:t> Jackson </a:t>
            </a:r>
          </a:p>
        </p:txBody>
      </p:sp>
    </p:spTree>
    <p:extLst>
      <p:ext uri="{BB962C8B-B14F-4D97-AF65-F5344CB8AC3E}">
        <p14:creationId xmlns:p14="http://schemas.microsoft.com/office/powerpoint/2010/main" val="1903761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07C2FE-A22C-46D0-B105-99CA79F1E99E}"/>
              </a:ext>
            </a:extLst>
          </p:cNvPr>
          <p:cNvSpPr>
            <a:spLocks noGrp="1"/>
          </p:cNvSpPr>
          <p:nvPr>
            <p:ph type="title"/>
          </p:nvPr>
        </p:nvSpPr>
        <p:spPr/>
        <p:txBody>
          <a:bodyPr/>
          <a:lstStyle/>
          <a:p>
            <a:r>
              <a:rPr lang="en-US" dirty="0"/>
              <a:t>Carrizo Simulated Water Level </a:t>
            </a:r>
          </a:p>
        </p:txBody>
      </p:sp>
      <p:sp>
        <p:nvSpPr>
          <p:cNvPr id="13" name="TextBox 12">
            <a:extLst>
              <a:ext uri="{FF2B5EF4-FFF2-40B4-BE49-F238E27FC236}">
                <a16:creationId xmlns:a16="http://schemas.microsoft.com/office/drawing/2014/main" id="{9F5C001A-B800-4C95-85B7-70689BD3A932}"/>
              </a:ext>
            </a:extLst>
          </p:cNvPr>
          <p:cNvSpPr txBox="1"/>
          <p:nvPr/>
        </p:nvSpPr>
        <p:spPr>
          <a:xfrm>
            <a:off x="1828800" y="1125974"/>
            <a:ext cx="652743" cy="369332"/>
          </a:xfrm>
          <a:prstGeom prst="rect">
            <a:avLst/>
          </a:prstGeom>
          <a:noFill/>
        </p:spPr>
        <p:txBody>
          <a:bodyPr wrap="none" rtlCol="0">
            <a:spAutoFit/>
          </a:bodyPr>
          <a:lstStyle/>
          <a:p>
            <a:r>
              <a:rPr lang="en-US" dirty="0"/>
              <a:t>1929</a:t>
            </a:r>
          </a:p>
        </p:txBody>
      </p:sp>
      <p:sp>
        <p:nvSpPr>
          <p:cNvPr id="14" name="TextBox 13">
            <a:extLst>
              <a:ext uri="{FF2B5EF4-FFF2-40B4-BE49-F238E27FC236}">
                <a16:creationId xmlns:a16="http://schemas.microsoft.com/office/drawing/2014/main" id="{7F3C3D58-872F-462D-974C-E735AC58F8DF}"/>
              </a:ext>
            </a:extLst>
          </p:cNvPr>
          <p:cNvSpPr txBox="1"/>
          <p:nvPr/>
        </p:nvSpPr>
        <p:spPr>
          <a:xfrm>
            <a:off x="6409708" y="1125974"/>
            <a:ext cx="652743" cy="369332"/>
          </a:xfrm>
          <a:prstGeom prst="rect">
            <a:avLst/>
          </a:prstGeom>
          <a:noFill/>
        </p:spPr>
        <p:txBody>
          <a:bodyPr wrap="none" rtlCol="0">
            <a:spAutoFit/>
          </a:bodyPr>
          <a:lstStyle/>
          <a:p>
            <a:r>
              <a:rPr lang="en-US" dirty="0"/>
              <a:t>2070</a:t>
            </a:r>
          </a:p>
        </p:txBody>
      </p:sp>
      <p:pic>
        <p:nvPicPr>
          <p:cNvPr id="6" name="Picture 5" descr="Map&#10;&#10;Description automatically generated">
            <a:extLst>
              <a:ext uri="{FF2B5EF4-FFF2-40B4-BE49-F238E27FC236}">
                <a16:creationId xmlns:a16="http://schemas.microsoft.com/office/drawing/2014/main" id="{B9CD8CA1-3962-4649-B1E4-531E142D0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1" y="1935480"/>
            <a:ext cx="4023360" cy="4023360"/>
          </a:xfrm>
          <a:prstGeom prst="rect">
            <a:avLst/>
          </a:prstGeom>
        </p:spPr>
      </p:pic>
      <p:pic>
        <p:nvPicPr>
          <p:cNvPr id="8" name="Picture 7" descr="Map&#10;&#10;Description automatically generated">
            <a:extLst>
              <a:ext uri="{FF2B5EF4-FFF2-40B4-BE49-F238E27FC236}">
                <a16:creationId xmlns:a16="http://schemas.microsoft.com/office/drawing/2014/main" id="{1F5A7E93-E57D-42D0-B553-30064A4B2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935480"/>
            <a:ext cx="4023360" cy="4023360"/>
          </a:xfrm>
          <a:prstGeom prst="rect">
            <a:avLst/>
          </a:prstGeom>
        </p:spPr>
      </p:pic>
      <p:cxnSp>
        <p:nvCxnSpPr>
          <p:cNvPr id="7" name="Straight Arrow Connector 6">
            <a:extLst>
              <a:ext uri="{FF2B5EF4-FFF2-40B4-BE49-F238E27FC236}">
                <a16:creationId xmlns:a16="http://schemas.microsoft.com/office/drawing/2014/main" id="{1F545957-C2E7-464A-A5E4-4F7BB7FF4EBD}"/>
              </a:ext>
            </a:extLst>
          </p:cNvPr>
          <p:cNvCxnSpPr>
            <a:cxnSpLocks/>
          </p:cNvCxnSpPr>
          <p:nvPr/>
        </p:nvCxnSpPr>
        <p:spPr>
          <a:xfrm flipH="1">
            <a:off x="8458200" y="3137079"/>
            <a:ext cx="152400" cy="317713"/>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DDDF948-9BCE-48AF-9818-C97704FBBB9C}"/>
              </a:ext>
            </a:extLst>
          </p:cNvPr>
          <p:cNvCxnSpPr>
            <a:cxnSpLocks/>
          </p:cNvCxnSpPr>
          <p:nvPr/>
        </p:nvCxnSpPr>
        <p:spPr>
          <a:xfrm flipV="1">
            <a:off x="6905559" y="4975860"/>
            <a:ext cx="42042" cy="25146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BC5DE4D-811A-42BD-9B4E-99A074973902}"/>
              </a:ext>
            </a:extLst>
          </p:cNvPr>
          <p:cNvCxnSpPr>
            <a:cxnSpLocks/>
          </p:cNvCxnSpPr>
          <p:nvPr/>
        </p:nvCxnSpPr>
        <p:spPr>
          <a:xfrm flipV="1">
            <a:off x="6248400" y="4907280"/>
            <a:ext cx="242002" cy="19431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ABFE726-C8A7-4EFF-A478-9791140CEED8}"/>
              </a:ext>
            </a:extLst>
          </p:cNvPr>
          <p:cNvCxnSpPr>
            <a:cxnSpLocks/>
          </p:cNvCxnSpPr>
          <p:nvPr/>
        </p:nvCxnSpPr>
        <p:spPr>
          <a:xfrm>
            <a:off x="6732404" y="3959463"/>
            <a:ext cx="0" cy="258723"/>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FA720C5-FEF9-4D5C-B227-6DD8C7B69CD9}"/>
              </a:ext>
            </a:extLst>
          </p:cNvPr>
          <p:cNvCxnSpPr>
            <a:cxnSpLocks/>
          </p:cNvCxnSpPr>
          <p:nvPr/>
        </p:nvCxnSpPr>
        <p:spPr>
          <a:xfrm>
            <a:off x="6248400" y="4467106"/>
            <a:ext cx="196985"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D256A6A-1781-4AA2-8F50-72E88707F47C}"/>
              </a:ext>
            </a:extLst>
          </p:cNvPr>
          <p:cNvCxnSpPr>
            <a:cxnSpLocks/>
          </p:cNvCxnSpPr>
          <p:nvPr/>
        </p:nvCxnSpPr>
        <p:spPr>
          <a:xfrm flipH="1" flipV="1">
            <a:off x="7620525" y="5073015"/>
            <a:ext cx="189318" cy="30861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FA50A2D-E2B8-4B17-B1EB-61A11EB7ABC4}"/>
              </a:ext>
            </a:extLst>
          </p:cNvPr>
          <p:cNvCxnSpPr>
            <a:cxnSpLocks/>
          </p:cNvCxnSpPr>
          <p:nvPr/>
        </p:nvCxnSpPr>
        <p:spPr>
          <a:xfrm flipH="1">
            <a:off x="7918585" y="4467106"/>
            <a:ext cx="387215" cy="77589"/>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B9007BD-A8DA-4343-B58F-31BCD9C506EE}"/>
              </a:ext>
            </a:extLst>
          </p:cNvPr>
          <p:cNvCxnSpPr>
            <a:cxnSpLocks/>
          </p:cNvCxnSpPr>
          <p:nvPr/>
        </p:nvCxnSpPr>
        <p:spPr>
          <a:xfrm flipH="1">
            <a:off x="7809843" y="3137079"/>
            <a:ext cx="108742" cy="38221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9F65D30-6C52-459D-AC83-7C8092AB85F7}"/>
              </a:ext>
            </a:extLst>
          </p:cNvPr>
          <p:cNvCxnSpPr>
            <a:cxnSpLocks/>
          </p:cNvCxnSpPr>
          <p:nvPr/>
        </p:nvCxnSpPr>
        <p:spPr>
          <a:xfrm flipH="1">
            <a:off x="7715184" y="3926760"/>
            <a:ext cx="327749" cy="230267"/>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0060DFB-C16F-4A5D-8B1C-04AD42D451ED}"/>
              </a:ext>
            </a:extLst>
          </p:cNvPr>
          <p:cNvCxnSpPr>
            <a:cxnSpLocks/>
          </p:cNvCxnSpPr>
          <p:nvPr/>
        </p:nvCxnSpPr>
        <p:spPr>
          <a:xfrm>
            <a:off x="2667000" y="5562600"/>
            <a:ext cx="304800"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576388B-E3D4-497A-86DD-28A0E8DF48AE}"/>
              </a:ext>
            </a:extLst>
          </p:cNvPr>
          <p:cNvCxnSpPr>
            <a:cxnSpLocks/>
          </p:cNvCxnSpPr>
          <p:nvPr/>
        </p:nvCxnSpPr>
        <p:spPr>
          <a:xfrm>
            <a:off x="1524000" y="5252720"/>
            <a:ext cx="304800" cy="128905"/>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49F5A18-F103-4E3D-B8FA-479072DAFE75}"/>
              </a:ext>
            </a:extLst>
          </p:cNvPr>
          <p:cNvCxnSpPr>
            <a:cxnSpLocks/>
          </p:cNvCxnSpPr>
          <p:nvPr/>
        </p:nvCxnSpPr>
        <p:spPr>
          <a:xfrm>
            <a:off x="1676400" y="4864735"/>
            <a:ext cx="381000" cy="42545"/>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87BF6C7-F9F7-4E8C-910E-906F7022B9F7}"/>
              </a:ext>
            </a:extLst>
          </p:cNvPr>
          <p:cNvCxnSpPr>
            <a:cxnSpLocks/>
          </p:cNvCxnSpPr>
          <p:nvPr/>
        </p:nvCxnSpPr>
        <p:spPr>
          <a:xfrm>
            <a:off x="2235164" y="4544695"/>
            <a:ext cx="231178"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38FEA1C-8920-4369-99FE-AA36B28A8CD9}"/>
              </a:ext>
            </a:extLst>
          </p:cNvPr>
          <p:cNvCxnSpPr>
            <a:cxnSpLocks/>
          </p:cNvCxnSpPr>
          <p:nvPr/>
        </p:nvCxnSpPr>
        <p:spPr>
          <a:xfrm>
            <a:off x="2323440" y="3987482"/>
            <a:ext cx="285804" cy="117039"/>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62A3440-B08E-4871-A034-CA6F485B797F}"/>
              </a:ext>
            </a:extLst>
          </p:cNvPr>
          <p:cNvCxnSpPr>
            <a:cxnSpLocks/>
          </p:cNvCxnSpPr>
          <p:nvPr/>
        </p:nvCxnSpPr>
        <p:spPr>
          <a:xfrm flipV="1">
            <a:off x="3657600" y="4864735"/>
            <a:ext cx="285804" cy="42545"/>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1C014EE-E4DD-4EDB-9B3C-2BEA630F919B}"/>
              </a:ext>
            </a:extLst>
          </p:cNvPr>
          <p:cNvCxnSpPr>
            <a:cxnSpLocks/>
          </p:cNvCxnSpPr>
          <p:nvPr/>
        </p:nvCxnSpPr>
        <p:spPr>
          <a:xfrm>
            <a:off x="3438498" y="2743200"/>
            <a:ext cx="219102" cy="15240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EF4AF71-5AE0-437F-A7CE-D59E7D8856F7}"/>
              </a:ext>
            </a:extLst>
          </p:cNvPr>
          <p:cNvCxnSpPr>
            <a:cxnSpLocks/>
          </p:cNvCxnSpPr>
          <p:nvPr/>
        </p:nvCxnSpPr>
        <p:spPr>
          <a:xfrm>
            <a:off x="2971800" y="3328184"/>
            <a:ext cx="304800" cy="126608"/>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AD0DEA2-4ED6-4F77-8182-7A58ED0CAA31}"/>
              </a:ext>
            </a:extLst>
          </p:cNvPr>
          <p:cNvCxnSpPr>
            <a:cxnSpLocks/>
          </p:cNvCxnSpPr>
          <p:nvPr/>
        </p:nvCxnSpPr>
        <p:spPr>
          <a:xfrm flipV="1">
            <a:off x="3522649" y="4407277"/>
            <a:ext cx="277853" cy="59829"/>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219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14300"/>
            <a:ext cx="8229600" cy="685800"/>
          </a:xfrm>
        </p:spPr>
        <p:txBody>
          <a:bodyPr>
            <a:normAutofit fontScale="90000"/>
          </a:bodyPr>
          <a:lstStyle/>
          <a:p>
            <a:r>
              <a:rPr lang="en-US" dirty="0"/>
              <a:t>Productive Capacity Determined by POSGCD  </a:t>
            </a:r>
          </a:p>
        </p:txBody>
      </p:sp>
      <p:sp>
        <p:nvSpPr>
          <p:cNvPr id="2" name="Content Placeholder 1">
            <a:extLst>
              <a:ext uri="{FF2B5EF4-FFF2-40B4-BE49-F238E27FC236}">
                <a16:creationId xmlns:a16="http://schemas.microsoft.com/office/drawing/2014/main" id="{466F0A3D-0FCE-4478-B0AB-54F1501A05AC}"/>
              </a:ext>
            </a:extLst>
          </p:cNvPr>
          <p:cNvSpPr>
            <a:spLocks noGrp="1"/>
          </p:cNvSpPr>
          <p:nvPr>
            <p:ph sz="quarter" idx="10"/>
          </p:nvPr>
        </p:nvSpPr>
        <p:spPr>
          <a:xfrm>
            <a:off x="152400" y="1066800"/>
            <a:ext cx="4457700" cy="2971800"/>
          </a:xfrm>
        </p:spPr>
        <p:txBody>
          <a:bodyPr>
            <a:normAutofit lnSpcReduction="10000"/>
          </a:bodyPr>
          <a:lstStyle/>
          <a:p>
            <a:r>
              <a:rPr lang="en-US" sz="2900" dirty="0"/>
              <a:t>Transmissivity in GAMs </a:t>
            </a:r>
          </a:p>
          <a:p>
            <a:r>
              <a:rPr lang="en-US" sz="2900" dirty="0"/>
              <a:t>Transmissivity in POSGCD Operational Model</a:t>
            </a:r>
          </a:p>
          <a:p>
            <a:r>
              <a:rPr lang="en-US" sz="2900" dirty="0"/>
              <a:t>Results from Pumping Tests  </a:t>
            </a:r>
          </a:p>
          <a:p>
            <a:r>
              <a:rPr lang="en-US" sz="2900" dirty="0"/>
              <a:t>Sand thickness maps   </a:t>
            </a:r>
            <a:r>
              <a:rPr lang="en-US" dirty="0"/>
              <a:t> </a:t>
            </a:r>
          </a:p>
        </p:txBody>
      </p:sp>
      <p:pic>
        <p:nvPicPr>
          <p:cNvPr id="3" name="Picture 2">
            <a:extLst>
              <a:ext uri="{FF2B5EF4-FFF2-40B4-BE49-F238E27FC236}">
                <a16:creationId xmlns:a16="http://schemas.microsoft.com/office/drawing/2014/main" id="{4F63D584-A4A0-4D07-A752-C671EF44A35F}"/>
              </a:ext>
            </a:extLst>
          </p:cNvPr>
          <p:cNvPicPr>
            <a:picLocks noChangeAspect="1"/>
          </p:cNvPicPr>
          <p:nvPr/>
        </p:nvPicPr>
        <p:blipFill>
          <a:blip r:embed="rId2"/>
          <a:stretch>
            <a:fillRect/>
          </a:stretch>
        </p:blipFill>
        <p:spPr>
          <a:xfrm>
            <a:off x="785040" y="4038600"/>
            <a:ext cx="3916322" cy="2768600"/>
          </a:xfrm>
          <a:prstGeom prst="rect">
            <a:avLst/>
          </a:prstGeom>
        </p:spPr>
      </p:pic>
      <p:pic>
        <p:nvPicPr>
          <p:cNvPr id="6" name="Picture 5" descr="Map&#10;&#10;Description automatically generated">
            <a:extLst>
              <a:ext uri="{FF2B5EF4-FFF2-40B4-BE49-F238E27FC236}">
                <a16:creationId xmlns:a16="http://schemas.microsoft.com/office/drawing/2014/main" id="{B64F8335-16EC-4C00-917E-7737B4DEB3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244600"/>
            <a:ext cx="4191000" cy="4191000"/>
          </a:xfrm>
          <a:prstGeom prst="rect">
            <a:avLst/>
          </a:prstGeom>
        </p:spPr>
      </p:pic>
    </p:spTree>
    <p:extLst>
      <p:ext uri="{BB962C8B-B14F-4D97-AF65-F5344CB8AC3E}">
        <p14:creationId xmlns:p14="http://schemas.microsoft.com/office/powerpoint/2010/main" val="3237397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14300"/>
            <a:ext cx="8229600" cy="685800"/>
          </a:xfrm>
        </p:spPr>
        <p:txBody>
          <a:bodyPr>
            <a:normAutofit/>
          </a:bodyPr>
          <a:lstStyle/>
          <a:p>
            <a:r>
              <a:rPr lang="en-US" dirty="0"/>
              <a:t>Average Thickness of Aquifer </a:t>
            </a:r>
          </a:p>
        </p:txBody>
      </p:sp>
      <p:sp>
        <p:nvSpPr>
          <p:cNvPr id="2" name="Content Placeholder 1">
            <a:extLst>
              <a:ext uri="{FF2B5EF4-FFF2-40B4-BE49-F238E27FC236}">
                <a16:creationId xmlns:a16="http://schemas.microsoft.com/office/drawing/2014/main" id="{466F0A3D-0FCE-4478-B0AB-54F1501A05AC}"/>
              </a:ext>
            </a:extLst>
          </p:cNvPr>
          <p:cNvSpPr>
            <a:spLocks noGrp="1"/>
          </p:cNvSpPr>
          <p:nvPr>
            <p:ph sz="quarter" idx="10"/>
          </p:nvPr>
        </p:nvSpPr>
        <p:spPr>
          <a:xfrm>
            <a:off x="1" y="1752600"/>
            <a:ext cx="4419600" cy="3200400"/>
          </a:xfrm>
        </p:spPr>
        <p:txBody>
          <a:bodyPr>
            <a:normAutofit lnSpcReduction="10000"/>
          </a:bodyPr>
          <a:lstStyle/>
          <a:p>
            <a:r>
              <a:rPr lang="en-US" sz="2900" dirty="0"/>
              <a:t>Aquifer Thickness in GAM and POSGCD Operational Model</a:t>
            </a:r>
          </a:p>
          <a:p>
            <a:r>
              <a:rPr lang="en-US" sz="2900" dirty="0"/>
              <a:t>Analysis of Geophysical Logs </a:t>
            </a:r>
          </a:p>
          <a:p>
            <a:r>
              <a:rPr lang="en-US" sz="2900" dirty="0"/>
              <a:t>Geophysical Logs Provided by Applicant</a:t>
            </a:r>
          </a:p>
        </p:txBody>
      </p:sp>
      <p:pic>
        <p:nvPicPr>
          <p:cNvPr id="7" name="Picture 6">
            <a:extLst>
              <a:ext uri="{FF2B5EF4-FFF2-40B4-BE49-F238E27FC236}">
                <a16:creationId xmlns:a16="http://schemas.microsoft.com/office/drawing/2014/main" id="{1ACABDB1-57B0-471C-AC29-CF70F060DBD8}"/>
              </a:ext>
            </a:extLst>
          </p:cNvPr>
          <p:cNvPicPr>
            <a:picLocks noChangeAspect="1"/>
          </p:cNvPicPr>
          <p:nvPr/>
        </p:nvPicPr>
        <p:blipFill rotWithShape="1">
          <a:blip r:embed="rId2"/>
          <a:srcRect r="2992"/>
          <a:stretch/>
        </p:blipFill>
        <p:spPr>
          <a:xfrm>
            <a:off x="4724400" y="1447800"/>
            <a:ext cx="4267200" cy="4364541"/>
          </a:xfrm>
          <a:prstGeom prst="rect">
            <a:avLst/>
          </a:prstGeom>
        </p:spPr>
      </p:pic>
    </p:spTree>
    <p:extLst>
      <p:ext uri="{BB962C8B-B14F-4D97-AF65-F5344CB8AC3E}">
        <p14:creationId xmlns:p14="http://schemas.microsoft.com/office/powerpoint/2010/main" val="2545610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14300"/>
            <a:ext cx="8229600" cy="685800"/>
          </a:xfrm>
        </p:spPr>
        <p:txBody>
          <a:bodyPr>
            <a:normAutofit fontScale="90000"/>
          </a:bodyPr>
          <a:lstStyle/>
          <a:p>
            <a:r>
              <a:rPr lang="en-US" dirty="0"/>
              <a:t>Example Framework for Proposed Approach  </a:t>
            </a:r>
          </a:p>
        </p:txBody>
      </p:sp>
      <p:sp>
        <p:nvSpPr>
          <p:cNvPr id="5" name="Content Placeholder 4">
            <a:extLst>
              <a:ext uri="{FF2B5EF4-FFF2-40B4-BE49-F238E27FC236}">
                <a16:creationId xmlns:a16="http://schemas.microsoft.com/office/drawing/2014/main" id="{4895CAFC-3AF6-4E80-9E8C-FBF71E0B1154}"/>
              </a:ext>
            </a:extLst>
          </p:cNvPr>
          <p:cNvSpPr>
            <a:spLocks noGrp="1"/>
          </p:cNvSpPr>
          <p:nvPr>
            <p:ph sz="quarter" idx="10"/>
          </p:nvPr>
        </p:nvSpPr>
        <p:spPr>
          <a:xfrm>
            <a:off x="165100" y="1295400"/>
            <a:ext cx="4419600" cy="5207000"/>
          </a:xfrm>
        </p:spPr>
        <p:txBody>
          <a:bodyPr>
            <a:normAutofit fontScale="62500" lnSpcReduction="20000"/>
          </a:bodyPr>
          <a:lstStyle/>
          <a:p>
            <a:r>
              <a:rPr lang="en-US" dirty="0"/>
              <a:t>Aquifer Production Capacity </a:t>
            </a:r>
          </a:p>
          <a:p>
            <a:pPr lvl="1"/>
            <a:r>
              <a:rPr lang="en-US" dirty="0"/>
              <a:t>Regulate Wilcox as one Aquifer</a:t>
            </a:r>
          </a:p>
          <a:p>
            <a:pPr lvl="1"/>
            <a:r>
              <a:rPr lang="en-US" dirty="0"/>
              <a:t>Fix rate for lower capacity aquifer </a:t>
            </a:r>
          </a:p>
          <a:p>
            <a:pPr marL="457200" lvl="1" indent="0">
              <a:buNone/>
            </a:pPr>
            <a:r>
              <a:rPr lang="en-US" dirty="0"/>
              <a:t> </a:t>
            </a:r>
          </a:p>
          <a:p>
            <a:r>
              <a:rPr lang="en-US" dirty="0"/>
              <a:t> Aquifer Thickness </a:t>
            </a:r>
          </a:p>
          <a:p>
            <a:pPr lvl="1"/>
            <a:r>
              <a:rPr lang="en-US" dirty="0"/>
              <a:t>Wilcox rate determined by thickness each aquifer</a:t>
            </a:r>
          </a:p>
          <a:p>
            <a:pPr lvl="1"/>
            <a:r>
              <a:rPr lang="en-US" dirty="0"/>
              <a:t>Outcrop and less than 250 feet thickness:  minimum rate </a:t>
            </a:r>
          </a:p>
          <a:p>
            <a:pPr lvl="1"/>
            <a:r>
              <a:rPr lang="en-US" dirty="0"/>
              <a:t>Confined with more than 700 ft thickness: maximum rate  </a:t>
            </a:r>
          </a:p>
          <a:p>
            <a:pPr lvl="1"/>
            <a:endParaRPr lang="en-US" dirty="0"/>
          </a:p>
          <a:p>
            <a:r>
              <a:rPr lang="en-US" dirty="0"/>
              <a:t>Maximum Rate for all Aquifers across a permitted area is 2.5 acre-ft/acre </a:t>
            </a:r>
          </a:p>
          <a:p>
            <a:endParaRPr lang="en-US" dirty="0"/>
          </a:p>
          <a:p>
            <a:r>
              <a:rPr lang="en-US" dirty="0"/>
              <a:t>Maximum Production Allocation is increased if Total Dissolved Solids  Concentration &gt; 1,250 mg/L</a:t>
            </a:r>
          </a:p>
        </p:txBody>
      </p:sp>
      <p:pic>
        <p:nvPicPr>
          <p:cNvPr id="6" name="Picture 5">
            <a:extLst>
              <a:ext uri="{FF2B5EF4-FFF2-40B4-BE49-F238E27FC236}">
                <a16:creationId xmlns:a16="http://schemas.microsoft.com/office/drawing/2014/main" id="{94ECB9B4-2AB0-4416-AE7A-87483D0C7E8B}"/>
              </a:ext>
            </a:extLst>
          </p:cNvPr>
          <p:cNvPicPr>
            <a:picLocks noChangeAspect="1"/>
          </p:cNvPicPr>
          <p:nvPr/>
        </p:nvPicPr>
        <p:blipFill>
          <a:blip r:embed="rId2"/>
          <a:stretch>
            <a:fillRect/>
          </a:stretch>
        </p:blipFill>
        <p:spPr>
          <a:xfrm>
            <a:off x="4864100" y="1752600"/>
            <a:ext cx="4114800" cy="2880360"/>
          </a:xfrm>
          <a:prstGeom prst="rect">
            <a:avLst/>
          </a:prstGeom>
        </p:spPr>
      </p:pic>
    </p:spTree>
    <p:extLst>
      <p:ext uri="{BB962C8B-B14F-4D97-AF65-F5344CB8AC3E}">
        <p14:creationId xmlns:p14="http://schemas.microsoft.com/office/powerpoint/2010/main" val="2660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14300"/>
            <a:ext cx="8229600" cy="685800"/>
          </a:xfrm>
        </p:spPr>
        <p:txBody>
          <a:bodyPr>
            <a:normAutofit/>
          </a:bodyPr>
          <a:lstStyle/>
          <a:p>
            <a:r>
              <a:rPr lang="en-US" dirty="0"/>
              <a:t> Possible Implementation Approach</a:t>
            </a:r>
          </a:p>
        </p:txBody>
      </p:sp>
      <p:sp>
        <p:nvSpPr>
          <p:cNvPr id="5" name="Content Placeholder 4">
            <a:extLst>
              <a:ext uri="{FF2B5EF4-FFF2-40B4-BE49-F238E27FC236}">
                <a16:creationId xmlns:a16="http://schemas.microsoft.com/office/drawing/2014/main" id="{4895CAFC-3AF6-4E80-9E8C-FBF71E0B1154}"/>
              </a:ext>
            </a:extLst>
          </p:cNvPr>
          <p:cNvSpPr>
            <a:spLocks noGrp="1"/>
          </p:cNvSpPr>
          <p:nvPr>
            <p:ph sz="quarter" idx="10"/>
          </p:nvPr>
        </p:nvSpPr>
        <p:spPr>
          <a:xfrm>
            <a:off x="165100" y="1295400"/>
            <a:ext cx="8445500" cy="5207000"/>
          </a:xfrm>
        </p:spPr>
        <p:txBody>
          <a:bodyPr>
            <a:normAutofit fontScale="77500" lnSpcReduction="20000"/>
          </a:bodyPr>
          <a:lstStyle/>
          <a:p>
            <a:r>
              <a:rPr lang="en-US" dirty="0"/>
              <a:t>Engage Legal Counsel to Develop a Defensible Approach for Replacing the 2 acre-ft/acre at a Future Date or Event </a:t>
            </a:r>
          </a:p>
          <a:p>
            <a:pPr lvl="1"/>
            <a:r>
              <a:rPr lang="en-US" dirty="0"/>
              <a:t>Date could be as great as 40 years into the future  </a:t>
            </a:r>
          </a:p>
          <a:p>
            <a:pPr lvl="1"/>
            <a:r>
              <a:rPr lang="en-US" dirty="0"/>
              <a:t>Event could be approaching a threshold for a DFC  </a:t>
            </a:r>
          </a:p>
          <a:p>
            <a:endParaRPr lang="en-US" dirty="0"/>
          </a:p>
          <a:p>
            <a:r>
              <a:rPr lang="en-US" dirty="0"/>
              <a:t>Perform Study to Develop for Production Rates to be used for Initial Rule</a:t>
            </a:r>
          </a:p>
          <a:p>
            <a:pPr lvl="1"/>
            <a:r>
              <a:rPr lang="en-US" dirty="0"/>
              <a:t>Consider investigating importance of  nine factors used for setting DFCs </a:t>
            </a:r>
          </a:p>
          <a:p>
            <a:pPr lvl="1"/>
            <a:r>
              <a:rPr lang="en-US" dirty="0"/>
              <a:t>Tied to conservation, preservation, and protection of groundwater resource </a:t>
            </a:r>
          </a:p>
          <a:p>
            <a:pPr lvl="1"/>
            <a:r>
              <a:rPr lang="en-US" dirty="0"/>
              <a:t>Include stakeholder input and review </a:t>
            </a:r>
          </a:p>
          <a:p>
            <a:pPr lvl="1"/>
            <a:endParaRPr lang="en-US" dirty="0"/>
          </a:p>
          <a:p>
            <a:pPr lvl="1"/>
            <a:endParaRPr lang="en-US" dirty="0"/>
          </a:p>
          <a:p>
            <a:r>
              <a:rPr lang="en-US" dirty="0"/>
              <a:t> </a:t>
            </a:r>
          </a:p>
        </p:txBody>
      </p:sp>
    </p:spTree>
    <p:extLst>
      <p:ext uri="{BB962C8B-B14F-4D97-AF65-F5344CB8AC3E}">
        <p14:creationId xmlns:p14="http://schemas.microsoft.com/office/powerpoint/2010/main" val="2390252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569A-3B72-41EE-B71D-2D10CD7236A2}"/>
              </a:ext>
            </a:extLst>
          </p:cNvPr>
          <p:cNvSpPr>
            <a:spLocks noGrp="1"/>
          </p:cNvSpPr>
          <p:nvPr>
            <p:ph type="title"/>
          </p:nvPr>
        </p:nvSpPr>
        <p:spPr/>
        <p:txBody>
          <a:bodyPr/>
          <a:lstStyle/>
          <a:p>
            <a:r>
              <a:rPr lang="en-US" sz="4000" dirty="0">
                <a:effectLst/>
                <a:latin typeface="Calibri" panose="020F0502020204030204" pitchFamily="34" charset="0"/>
                <a:ea typeface="Times New Roman" panose="02020603050405020304" pitchFamily="18" charset="0"/>
              </a:rPr>
              <a:t>Compatibility of DFCs and PDLs</a:t>
            </a:r>
            <a:endParaRPr lang="en-US" dirty="0"/>
          </a:p>
        </p:txBody>
      </p:sp>
    </p:spTree>
    <p:extLst>
      <p:ext uri="{BB962C8B-B14F-4D97-AF65-F5344CB8AC3E}">
        <p14:creationId xmlns:p14="http://schemas.microsoft.com/office/powerpoint/2010/main" val="733922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804B25-0597-473A-9CC9-16674EA395DE}"/>
              </a:ext>
            </a:extLst>
          </p:cNvPr>
          <p:cNvSpPr>
            <a:spLocks noGrp="1"/>
          </p:cNvSpPr>
          <p:nvPr>
            <p:ph type="title"/>
          </p:nvPr>
        </p:nvSpPr>
        <p:spPr/>
        <p:txBody>
          <a:bodyPr/>
          <a:lstStyle/>
          <a:p>
            <a:endParaRPr lang="en-US" dirty="0"/>
          </a:p>
        </p:txBody>
      </p:sp>
      <p:sp>
        <p:nvSpPr>
          <p:cNvPr id="4" name="Content Placeholder 3">
            <a:extLst>
              <a:ext uri="{FF2B5EF4-FFF2-40B4-BE49-F238E27FC236}">
                <a16:creationId xmlns:a16="http://schemas.microsoft.com/office/drawing/2014/main" id="{3D4F45DD-DD13-43DF-A786-9B26281877C6}"/>
              </a:ext>
            </a:extLst>
          </p:cNvPr>
          <p:cNvSpPr>
            <a:spLocks noGrp="1"/>
          </p:cNvSpPr>
          <p:nvPr>
            <p:ph sz="quarter" idx="10"/>
          </p:nvPr>
        </p:nvSpPr>
        <p:spPr/>
        <p:txBody>
          <a:bodyPr>
            <a:normAutofit lnSpcReduction="10000"/>
          </a:bodyPr>
          <a:lstStyle/>
          <a:p>
            <a:r>
              <a:rPr lang="en-US" dirty="0"/>
              <a:t>Discussed in Section 7.3.5 of Management Strategy Report </a:t>
            </a:r>
          </a:p>
          <a:p>
            <a:r>
              <a:rPr lang="en-US" dirty="0"/>
              <a:t>TWC Chapter 36.108 d (8)requires that GMA consider the feasibility of achieving the DFC</a:t>
            </a:r>
          </a:p>
          <a:p>
            <a:r>
              <a:rPr lang="en-US" dirty="0"/>
              <a:t>GMA 12 has historically used the GAM runs to demonstrates that DFCs are physical possible and compatible </a:t>
            </a:r>
          </a:p>
          <a:p>
            <a:r>
              <a:rPr lang="en-US" dirty="0"/>
              <a:t>Examination of the GAM Rules have  demonstrated that PDL are exceeded prior to exceeding a DFC for every aquifer</a:t>
            </a:r>
          </a:p>
          <a:p>
            <a:pPr lvl="1"/>
            <a:r>
              <a:rPr lang="en-US" dirty="0"/>
              <a:t> </a:t>
            </a:r>
          </a:p>
        </p:txBody>
      </p:sp>
    </p:spTree>
    <p:extLst>
      <p:ext uri="{BB962C8B-B14F-4D97-AF65-F5344CB8AC3E}">
        <p14:creationId xmlns:p14="http://schemas.microsoft.com/office/powerpoint/2010/main" val="1259673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96114D-FD4E-4B5B-98E9-CDEA1D0ACDE3}"/>
              </a:ext>
            </a:extLst>
          </p:cNvPr>
          <p:cNvSpPr>
            <a:spLocks noGrp="1"/>
          </p:cNvSpPr>
          <p:nvPr>
            <p:ph type="title"/>
          </p:nvPr>
        </p:nvSpPr>
        <p:spPr/>
        <p:txBody>
          <a:bodyPr>
            <a:normAutofit/>
          </a:bodyPr>
          <a:lstStyle/>
          <a:p>
            <a:r>
              <a:rPr lang="en-US" dirty="0"/>
              <a:t>Simulated DFC for PS-7</a:t>
            </a:r>
          </a:p>
        </p:txBody>
      </p:sp>
      <p:sp>
        <p:nvSpPr>
          <p:cNvPr id="10" name="TextBox 9">
            <a:extLst>
              <a:ext uri="{FF2B5EF4-FFF2-40B4-BE49-F238E27FC236}">
                <a16:creationId xmlns:a16="http://schemas.microsoft.com/office/drawing/2014/main" id="{5B68DDB5-E14C-4925-87F8-89FFE4AD7147}"/>
              </a:ext>
            </a:extLst>
          </p:cNvPr>
          <p:cNvSpPr txBox="1"/>
          <p:nvPr/>
        </p:nvSpPr>
        <p:spPr>
          <a:xfrm>
            <a:off x="5029200" y="1143000"/>
            <a:ext cx="3429000" cy="369332"/>
          </a:xfrm>
          <a:prstGeom prst="rect">
            <a:avLst/>
          </a:prstGeom>
          <a:noFill/>
        </p:spPr>
        <p:txBody>
          <a:bodyPr wrap="square" rtlCol="0">
            <a:spAutoFit/>
          </a:bodyPr>
          <a:lstStyle/>
          <a:p>
            <a:pPr algn="ctr"/>
            <a:r>
              <a:rPr lang="en-US" dirty="0"/>
              <a:t>PS-7 Simulation</a:t>
            </a:r>
          </a:p>
        </p:txBody>
      </p:sp>
      <p:pic>
        <p:nvPicPr>
          <p:cNvPr id="5" name="Picture 4" descr="A close up of a map&#10;&#10;Description automatically generated">
            <a:extLst>
              <a:ext uri="{FF2B5EF4-FFF2-40B4-BE49-F238E27FC236}">
                <a16:creationId xmlns:a16="http://schemas.microsoft.com/office/drawing/2014/main" id="{676608ED-52E3-42CF-B32A-4550145F4047}"/>
              </a:ext>
            </a:extLst>
          </p:cNvPr>
          <p:cNvPicPr>
            <a:picLocks noChangeAspect="1"/>
          </p:cNvPicPr>
          <p:nvPr/>
        </p:nvPicPr>
        <p:blipFill rotWithShape="1">
          <a:blip r:embed="rId3">
            <a:extLst>
              <a:ext uri="{28A0092B-C50C-407E-A947-70E740481C1C}">
                <a14:useLocalDpi xmlns:a14="http://schemas.microsoft.com/office/drawing/2010/main" val="0"/>
              </a:ext>
            </a:extLst>
          </a:blip>
          <a:srcRect l="4311" r="7542"/>
          <a:stretch/>
        </p:blipFill>
        <p:spPr>
          <a:xfrm>
            <a:off x="4272674" y="1676400"/>
            <a:ext cx="4880851" cy="4152900"/>
          </a:xfrm>
          <a:prstGeom prst="rect">
            <a:avLst/>
          </a:prstGeom>
        </p:spPr>
      </p:pic>
      <p:sp>
        <p:nvSpPr>
          <p:cNvPr id="14" name="TextBox 13">
            <a:extLst>
              <a:ext uri="{FF2B5EF4-FFF2-40B4-BE49-F238E27FC236}">
                <a16:creationId xmlns:a16="http://schemas.microsoft.com/office/drawing/2014/main" id="{E9C0D605-9119-484C-B03B-F3CB4C1B357A}"/>
              </a:ext>
            </a:extLst>
          </p:cNvPr>
          <p:cNvSpPr txBox="1"/>
          <p:nvPr/>
        </p:nvSpPr>
        <p:spPr>
          <a:xfrm>
            <a:off x="533400" y="1752600"/>
            <a:ext cx="3352800" cy="646331"/>
          </a:xfrm>
          <a:prstGeom prst="rect">
            <a:avLst/>
          </a:prstGeom>
          <a:noFill/>
        </p:spPr>
        <p:txBody>
          <a:bodyPr wrap="square" rtlCol="0">
            <a:spAutoFit/>
          </a:bodyPr>
          <a:lstStyle/>
          <a:p>
            <a:r>
              <a:rPr lang="en-US" dirty="0"/>
              <a:t>Comparison of PS-7 Simulated DFCs and POSGCD DFCs*</a:t>
            </a:r>
          </a:p>
        </p:txBody>
      </p:sp>
      <p:sp>
        <p:nvSpPr>
          <p:cNvPr id="15" name="TextBox 14">
            <a:extLst>
              <a:ext uri="{FF2B5EF4-FFF2-40B4-BE49-F238E27FC236}">
                <a16:creationId xmlns:a16="http://schemas.microsoft.com/office/drawing/2014/main" id="{3C1BF974-8B9B-4CE4-AB46-3D4770BD3A2C}"/>
              </a:ext>
            </a:extLst>
          </p:cNvPr>
          <p:cNvSpPr txBox="1"/>
          <p:nvPr/>
        </p:nvSpPr>
        <p:spPr>
          <a:xfrm>
            <a:off x="381000" y="5562600"/>
            <a:ext cx="3200400" cy="738664"/>
          </a:xfrm>
          <a:prstGeom prst="rect">
            <a:avLst/>
          </a:prstGeom>
          <a:noFill/>
        </p:spPr>
        <p:txBody>
          <a:bodyPr wrap="square" rtlCol="0">
            <a:spAutoFit/>
          </a:bodyPr>
          <a:lstStyle/>
          <a:p>
            <a:r>
              <a:rPr lang="en-US" sz="1400" dirty="0"/>
              <a:t>* From GMA 12 Sept 2019 presentation  (note:  different time periods for PS-7 and POSGCD DFCs)   </a:t>
            </a:r>
          </a:p>
        </p:txBody>
      </p:sp>
      <p:pic>
        <p:nvPicPr>
          <p:cNvPr id="16" name="Picture 15">
            <a:extLst>
              <a:ext uri="{FF2B5EF4-FFF2-40B4-BE49-F238E27FC236}">
                <a16:creationId xmlns:a16="http://schemas.microsoft.com/office/drawing/2014/main" id="{895E3068-7D2E-4EAB-90DC-0F32B5E91329}"/>
              </a:ext>
            </a:extLst>
          </p:cNvPr>
          <p:cNvPicPr>
            <a:picLocks noChangeAspect="1"/>
          </p:cNvPicPr>
          <p:nvPr/>
        </p:nvPicPr>
        <p:blipFill>
          <a:blip r:embed="rId4"/>
          <a:stretch>
            <a:fillRect/>
          </a:stretch>
        </p:blipFill>
        <p:spPr>
          <a:xfrm>
            <a:off x="152400" y="2743200"/>
            <a:ext cx="3967163" cy="1533525"/>
          </a:xfrm>
          <a:prstGeom prst="rect">
            <a:avLst/>
          </a:prstGeom>
        </p:spPr>
      </p:pic>
      <p:sp>
        <p:nvSpPr>
          <p:cNvPr id="2" name="TextBox 1">
            <a:extLst>
              <a:ext uri="{FF2B5EF4-FFF2-40B4-BE49-F238E27FC236}">
                <a16:creationId xmlns:a16="http://schemas.microsoft.com/office/drawing/2014/main" id="{BD40224D-E2CE-46CC-B29E-580EB16D47C1}"/>
              </a:ext>
            </a:extLst>
          </p:cNvPr>
          <p:cNvSpPr txBox="1"/>
          <p:nvPr/>
        </p:nvSpPr>
        <p:spPr>
          <a:xfrm>
            <a:off x="4419600" y="5715000"/>
            <a:ext cx="4343400" cy="646331"/>
          </a:xfrm>
          <a:prstGeom prst="rect">
            <a:avLst/>
          </a:prstGeom>
          <a:noFill/>
        </p:spPr>
        <p:txBody>
          <a:bodyPr wrap="square" rtlCol="0">
            <a:spAutoFit/>
          </a:bodyPr>
          <a:lstStyle/>
          <a:p>
            <a:r>
              <a:rPr lang="en-US" dirty="0"/>
              <a:t>By 2070,  DFCs are exceeded for Carrizo, Calvert Bluff, </a:t>
            </a:r>
            <a:r>
              <a:rPr lang="en-US" dirty="0" err="1"/>
              <a:t>Simsboro</a:t>
            </a:r>
            <a:r>
              <a:rPr lang="en-US" dirty="0"/>
              <a:t>, and Hooper Aquifers</a:t>
            </a:r>
          </a:p>
        </p:txBody>
      </p:sp>
    </p:spTree>
    <p:extLst>
      <p:ext uri="{BB962C8B-B14F-4D97-AF65-F5344CB8AC3E}">
        <p14:creationId xmlns:p14="http://schemas.microsoft.com/office/powerpoint/2010/main" val="2349351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69BB9-9CA6-4204-8CF0-45B043B8410B}"/>
              </a:ext>
            </a:extLst>
          </p:cNvPr>
          <p:cNvSpPr>
            <a:spLocks noGrp="1"/>
          </p:cNvSpPr>
          <p:nvPr>
            <p:ph type="title"/>
          </p:nvPr>
        </p:nvSpPr>
        <p:spPr>
          <a:xfrm>
            <a:off x="457200" y="76200"/>
            <a:ext cx="8229600" cy="685800"/>
          </a:xfrm>
        </p:spPr>
        <p:txBody>
          <a:bodyPr>
            <a:normAutofit fontScale="90000"/>
          </a:bodyPr>
          <a:lstStyle/>
          <a:p>
            <a:r>
              <a:rPr lang="en-US" dirty="0"/>
              <a:t>Simulated Average Drawdown for Aquifer Depth of 400 feet (simulated PDL)</a:t>
            </a:r>
          </a:p>
        </p:txBody>
      </p:sp>
      <p:pic>
        <p:nvPicPr>
          <p:cNvPr id="8" name="Picture 7">
            <a:extLst>
              <a:ext uri="{FF2B5EF4-FFF2-40B4-BE49-F238E27FC236}">
                <a16:creationId xmlns:a16="http://schemas.microsoft.com/office/drawing/2014/main" id="{548795AB-C273-4FF2-9CC1-F07FC3C49E04}"/>
              </a:ext>
            </a:extLst>
          </p:cNvPr>
          <p:cNvPicPr>
            <a:picLocks noChangeAspect="1"/>
          </p:cNvPicPr>
          <p:nvPr/>
        </p:nvPicPr>
        <p:blipFill rotWithShape="1">
          <a:blip r:embed="rId2"/>
          <a:srcRect t="10516"/>
          <a:stretch/>
        </p:blipFill>
        <p:spPr>
          <a:xfrm>
            <a:off x="990600" y="1619250"/>
            <a:ext cx="7010400" cy="4700676"/>
          </a:xfrm>
          <a:prstGeom prst="rect">
            <a:avLst/>
          </a:prstGeom>
        </p:spPr>
      </p:pic>
    </p:spTree>
    <p:extLst>
      <p:ext uri="{BB962C8B-B14F-4D97-AF65-F5344CB8AC3E}">
        <p14:creationId xmlns:p14="http://schemas.microsoft.com/office/powerpoint/2010/main" val="1965074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96114D-FD4E-4B5B-98E9-CDEA1D0ACDE3}"/>
              </a:ext>
            </a:extLst>
          </p:cNvPr>
          <p:cNvSpPr>
            <a:spLocks noGrp="1"/>
          </p:cNvSpPr>
          <p:nvPr>
            <p:ph type="title"/>
          </p:nvPr>
        </p:nvSpPr>
        <p:spPr/>
        <p:txBody>
          <a:bodyPr/>
          <a:lstStyle/>
          <a:p>
            <a:r>
              <a:rPr lang="en-US" dirty="0"/>
              <a:t> Sensitivity to Depth of Shallow Zone </a:t>
            </a:r>
          </a:p>
        </p:txBody>
      </p:sp>
      <p:pic>
        <p:nvPicPr>
          <p:cNvPr id="5" name="Picture 4" descr="A close up of a map&#10;&#10;Description automatically generated">
            <a:extLst>
              <a:ext uri="{FF2B5EF4-FFF2-40B4-BE49-F238E27FC236}">
                <a16:creationId xmlns:a16="http://schemas.microsoft.com/office/drawing/2014/main" id="{B754248A-C7F8-4F21-862A-52EC6C828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90600"/>
            <a:ext cx="3657600" cy="2743200"/>
          </a:xfrm>
          <a:prstGeom prst="rect">
            <a:avLst/>
          </a:prstGeom>
        </p:spPr>
      </p:pic>
      <p:pic>
        <p:nvPicPr>
          <p:cNvPr id="4" name="Picture 3" descr="A close up of a map&#10;&#10;Description automatically generated">
            <a:extLst>
              <a:ext uri="{FF2B5EF4-FFF2-40B4-BE49-F238E27FC236}">
                <a16:creationId xmlns:a16="http://schemas.microsoft.com/office/drawing/2014/main" id="{952CB7B8-1B75-4EB2-8141-A1EAF978C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657600"/>
            <a:ext cx="3657600" cy="2743200"/>
          </a:xfrm>
          <a:prstGeom prst="rect">
            <a:avLst/>
          </a:prstGeom>
        </p:spPr>
      </p:pic>
      <p:pic>
        <p:nvPicPr>
          <p:cNvPr id="9" name="Picture 8" descr="A close up of a map&#10;&#10;Description automatically generated">
            <a:extLst>
              <a:ext uri="{FF2B5EF4-FFF2-40B4-BE49-F238E27FC236}">
                <a16:creationId xmlns:a16="http://schemas.microsoft.com/office/drawing/2014/main" id="{4E7AD3D7-2586-4DE5-88AA-AEDFC2567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733800"/>
            <a:ext cx="3657600" cy="2743200"/>
          </a:xfrm>
          <a:prstGeom prst="rect">
            <a:avLst/>
          </a:prstGeom>
        </p:spPr>
      </p:pic>
      <p:sp>
        <p:nvSpPr>
          <p:cNvPr id="10" name="TextBox 9">
            <a:extLst>
              <a:ext uri="{FF2B5EF4-FFF2-40B4-BE49-F238E27FC236}">
                <a16:creationId xmlns:a16="http://schemas.microsoft.com/office/drawing/2014/main" id="{5B68DDB5-E14C-4925-87F8-89FFE4AD7147}"/>
              </a:ext>
            </a:extLst>
          </p:cNvPr>
          <p:cNvSpPr txBox="1"/>
          <p:nvPr/>
        </p:nvSpPr>
        <p:spPr>
          <a:xfrm>
            <a:off x="228600" y="990600"/>
            <a:ext cx="1421799" cy="369332"/>
          </a:xfrm>
          <a:prstGeom prst="rect">
            <a:avLst/>
          </a:prstGeom>
          <a:noFill/>
        </p:spPr>
        <p:txBody>
          <a:bodyPr wrap="none" rtlCol="0">
            <a:spAutoFit/>
          </a:bodyPr>
          <a:lstStyle/>
          <a:p>
            <a:r>
              <a:rPr lang="en-US" dirty="0"/>
              <a:t>~water table </a:t>
            </a:r>
          </a:p>
        </p:txBody>
      </p:sp>
      <p:sp>
        <p:nvSpPr>
          <p:cNvPr id="11" name="TextBox 10">
            <a:extLst>
              <a:ext uri="{FF2B5EF4-FFF2-40B4-BE49-F238E27FC236}">
                <a16:creationId xmlns:a16="http://schemas.microsoft.com/office/drawing/2014/main" id="{0E129908-2BEC-4CAC-94B4-3D9104F99651}"/>
              </a:ext>
            </a:extLst>
          </p:cNvPr>
          <p:cNvSpPr txBox="1"/>
          <p:nvPr/>
        </p:nvSpPr>
        <p:spPr>
          <a:xfrm>
            <a:off x="685800" y="3657600"/>
            <a:ext cx="736099" cy="369332"/>
          </a:xfrm>
          <a:prstGeom prst="rect">
            <a:avLst/>
          </a:prstGeom>
          <a:noFill/>
        </p:spPr>
        <p:txBody>
          <a:bodyPr wrap="none" rtlCol="0">
            <a:spAutoFit/>
          </a:bodyPr>
          <a:lstStyle/>
          <a:p>
            <a:r>
              <a:rPr lang="en-US" dirty="0"/>
              <a:t>200 ft</a:t>
            </a:r>
          </a:p>
        </p:txBody>
      </p:sp>
      <p:pic>
        <p:nvPicPr>
          <p:cNvPr id="6" name="Picture 5" descr="A close up of a map&#10;&#10;Description automatically generated">
            <a:extLst>
              <a:ext uri="{FF2B5EF4-FFF2-40B4-BE49-F238E27FC236}">
                <a16:creationId xmlns:a16="http://schemas.microsoft.com/office/drawing/2014/main" id="{F4CECD9C-2EB7-472C-A34B-E23F1E8CD3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5400" y="1066800"/>
            <a:ext cx="3657600" cy="2743200"/>
          </a:xfrm>
          <a:prstGeom prst="rect">
            <a:avLst/>
          </a:prstGeom>
        </p:spPr>
      </p:pic>
      <p:sp>
        <p:nvSpPr>
          <p:cNvPr id="12" name="TextBox 11">
            <a:extLst>
              <a:ext uri="{FF2B5EF4-FFF2-40B4-BE49-F238E27FC236}">
                <a16:creationId xmlns:a16="http://schemas.microsoft.com/office/drawing/2014/main" id="{4FDC870A-AD1E-410E-B56C-9105C2A0C8FC}"/>
              </a:ext>
            </a:extLst>
          </p:cNvPr>
          <p:cNvSpPr txBox="1"/>
          <p:nvPr/>
        </p:nvSpPr>
        <p:spPr>
          <a:xfrm>
            <a:off x="5410200" y="1066800"/>
            <a:ext cx="736099" cy="369332"/>
          </a:xfrm>
          <a:prstGeom prst="rect">
            <a:avLst/>
          </a:prstGeom>
          <a:noFill/>
        </p:spPr>
        <p:txBody>
          <a:bodyPr wrap="none" rtlCol="0">
            <a:spAutoFit/>
          </a:bodyPr>
          <a:lstStyle/>
          <a:p>
            <a:r>
              <a:rPr lang="en-US" dirty="0"/>
              <a:t>300 ft</a:t>
            </a:r>
          </a:p>
        </p:txBody>
      </p:sp>
      <p:sp>
        <p:nvSpPr>
          <p:cNvPr id="14" name="TextBox 13">
            <a:extLst>
              <a:ext uri="{FF2B5EF4-FFF2-40B4-BE49-F238E27FC236}">
                <a16:creationId xmlns:a16="http://schemas.microsoft.com/office/drawing/2014/main" id="{4B2B773A-506C-40EC-9997-279107C690E7}"/>
              </a:ext>
            </a:extLst>
          </p:cNvPr>
          <p:cNvSpPr txBox="1"/>
          <p:nvPr/>
        </p:nvSpPr>
        <p:spPr>
          <a:xfrm>
            <a:off x="5410200" y="3657600"/>
            <a:ext cx="736099" cy="369332"/>
          </a:xfrm>
          <a:prstGeom prst="rect">
            <a:avLst/>
          </a:prstGeom>
          <a:noFill/>
        </p:spPr>
        <p:txBody>
          <a:bodyPr wrap="none" rtlCol="0">
            <a:spAutoFit/>
          </a:bodyPr>
          <a:lstStyle/>
          <a:p>
            <a:r>
              <a:rPr lang="en-US" dirty="0"/>
              <a:t>400 ft</a:t>
            </a:r>
          </a:p>
        </p:txBody>
      </p:sp>
    </p:spTree>
    <p:extLst>
      <p:ext uri="{BB962C8B-B14F-4D97-AF65-F5344CB8AC3E}">
        <p14:creationId xmlns:p14="http://schemas.microsoft.com/office/powerpoint/2010/main" val="3053871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E2DC-F6F5-46EA-ACAD-7137693B2E62}"/>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43FDB1E0-7D26-41F6-898B-3FDDE41C7DC8}"/>
              </a:ext>
            </a:extLst>
          </p:cNvPr>
          <p:cNvSpPr>
            <a:spLocks noGrp="1"/>
          </p:cNvSpPr>
          <p:nvPr>
            <p:ph sz="quarter" idx="10"/>
          </p:nvPr>
        </p:nvSpPr>
        <p:spPr/>
        <p:txBody>
          <a:bodyPr>
            <a:normAutofit/>
          </a:bodyPr>
          <a:lstStyle/>
          <a:p>
            <a:r>
              <a:rPr lang="en-US" dirty="0"/>
              <a:t>Examination of  GMA 12 P-7 Run Shows that  PDLs of 20 feet are exceeded  more than 30 years before DFCs are exceeded for the Carrizo, Calvert Bluff, </a:t>
            </a:r>
            <a:r>
              <a:rPr lang="en-US" dirty="0" err="1"/>
              <a:t>Simsboro</a:t>
            </a:r>
            <a:r>
              <a:rPr lang="en-US" dirty="0"/>
              <a:t> and Hooper Aquifers </a:t>
            </a:r>
          </a:p>
          <a:p>
            <a:r>
              <a:rPr lang="en-US" dirty="0"/>
              <a:t>PDLs were originally develop to protect the saturated thickness of the outcrop areas and specifically the decrease in the water table level</a:t>
            </a:r>
          </a:p>
          <a:p>
            <a:r>
              <a:rPr lang="en-US" dirty="0"/>
              <a:t>The change  in the hydraulic head associated with the middle to lower portion of the aquifer outcrop is a viable substitute for a PDL</a:t>
            </a:r>
          </a:p>
          <a:p>
            <a:pPr lvl="1"/>
            <a:endParaRPr lang="en-US" dirty="0"/>
          </a:p>
        </p:txBody>
      </p:sp>
    </p:spTree>
    <p:extLst>
      <p:ext uri="{BB962C8B-B14F-4D97-AF65-F5344CB8AC3E}">
        <p14:creationId xmlns:p14="http://schemas.microsoft.com/office/powerpoint/2010/main" val="1656275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07C2FE-A22C-46D0-B105-99CA79F1E99E}"/>
              </a:ext>
            </a:extLst>
          </p:cNvPr>
          <p:cNvSpPr>
            <a:spLocks noGrp="1"/>
          </p:cNvSpPr>
          <p:nvPr>
            <p:ph type="title"/>
          </p:nvPr>
        </p:nvSpPr>
        <p:spPr/>
        <p:txBody>
          <a:bodyPr/>
          <a:lstStyle/>
          <a:p>
            <a:r>
              <a:rPr lang="en-US" dirty="0"/>
              <a:t>Carrizo Simulated Drawdowns</a:t>
            </a:r>
          </a:p>
        </p:txBody>
      </p:sp>
      <p:sp>
        <p:nvSpPr>
          <p:cNvPr id="13" name="TextBox 12">
            <a:extLst>
              <a:ext uri="{FF2B5EF4-FFF2-40B4-BE49-F238E27FC236}">
                <a16:creationId xmlns:a16="http://schemas.microsoft.com/office/drawing/2014/main" id="{9F5C001A-B800-4C95-85B7-70689BD3A932}"/>
              </a:ext>
            </a:extLst>
          </p:cNvPr>
          <p:cNvSpPr txBox="1"/>
          <p:nvPr/>
        </p:nvSpPr>
        <p:spPr>
          <a:xfrm>
            <a:off x="1828800" y="1125974"/>
            <a:ext cx="1244251" cy="369332"/>
          </a:xfrm>
          <a:prstGeom prst="rect">
            <a:avLst/>
          </a:prstGeom>
          <a:noFill/>
        </p:spPr>
        <p:txBody>
          <a:bodyPr wrap="none" rtlCol="0">
            <a:spAutoFit/>
          </a:bodyPr>
          <a:lstStyle/>
          <a:p>
            <a:r>
              <a:rPr lang="en-US" dirty="0"/>
              <a:t>1929 -2010</a:t>
            </a:r>
          </a:p>
        </p:txBody>
      </p:sp>
      <p:sp>
        <p:nvSpPr>
          <p:cNvPr id="14" name="TextBox 13">
            <a:extLst>
              <a:ext uri="{FF2B5EF4-FFF2-40B4-BE49-F238E27FC236}">
                <a16:creationId xmlns:a16="http://schemas.microsoft.com/office/drawing/2014/main" id="{7F3C3D58-872F-462D-974C-E735AC58F8DF}"/>
              </a:ext>
            </a:extLst>
          </p:cNvPr>
          <p:cNvSpPr txBox="1"/>
          <p:nvPr/>
        </p:nvSpPr>
        <p:spPr>
          <a:xfrm>
            <a:off x="6409708" y="1125974"/>
            <a:ext cx="1191352" cy="369332"/>
          </a:xfrm>
          <a:prstGeom prst="rect">
            <a:avLst/>
          </a:prstGeom>
          <a:noFill/>
        </p:spPr>
        <p:txBody>
          <a:bodyPr wrap="none" rtlCol="0">
            <a:spAutoFit/>
          </a:bodyPr>
          <a:lstStyle/>
          <a:p>
            <a:r>
              <a:rPr lang="en-US" dirty="0"/>
              <a:t>2010-2070</a:t>
            </a:r>
          </a:p>
        </p:txBody>
      </p:sp>
      <p:pic>
        <p:nvPicPr>
          <p:cNvPr id="4" name="Picture 3" descr="Map&#10;&#10;Description automatically generated">
            <a:extLst>
              <a:ext uri="{FF2B5EF4-FFF2-40B4-BE49-F238E27FC236}">
                <a16:creationId xmlns:a16="http://schemas.microsoft.com/office/drawing/2014/main" id="{E5FCAEAB-B7D4-4C69-9D4F-D031EE40AD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 y="1600200"/>
            <a:ext cx="4023360" cy="4023360"/>
          </a:xfrm>
          <a:prstGeom prst="rect">
            <a:avLst/>
          </a:prstGeom>
        </p:spPr>
      </p:pic>
      <p:pic>
        <p:nvPicPr>
          <p:cNvPr id="6" name="Picture 5" descr="Map&#10;&#10;Description automatically generated">
            <a:extLst>
              <a:ext uri="{FF2B5EF4-FFF2-40B4-BE49-F238E27FC236}">
                <a16:creationId xmlns:a16="http://schemas.microsoft.com/office/drawing/2014/main" id="{484AC80D-AA8C-4E4E-9A45-8BACC99DE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600200"/>
            <a:ext cx="4023360" cy="4023360"/>
          </a:xfrm>
          <a:prstGeom prst="rect">
            <a:avLst/>
          </a:prstGeom>
        </p:spPr>
      </p:pic>
    </p:spTree>
    <p:extLst>
      <p:ext uri="{BB962C8B-B14F-4D97-AF65-F5344CB8AC3E}">
        <p14:creationId xmlns:p14="http://schemas.microsoft.com/office/powerpoint/2010/main" val="1174276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569A-3B72-41EE-B71D-2D10CD7236A2}"/>
              </a:ext>
            </a:extLst>
          </p:cNvPr>
          <p:cNvSpPr>
            <a:spLocks noGrp="1"/>
          </p:cNvSpPr>
          <p:nvPr>
            <p:ph type="title"/>
          </p:nvPr>
        </p:nvSpPr>
        <p:spPr/>
        <p:txBody>
          <a:bodyPr/>
          <a:lstStyle/>
          <a:p>
            <a:r>
              <a:rPr lang="en-US" sz="4000" dirty="0">
                <a:effectLst/>
                <a:latin typeface="Calibri" panose="020F0502020204030204" pitchFamily="34" charset="0"/>
                <a:ea typeface="Times New Roman" panose="02020603050405020304" pitchFamily="18" charset="0"/>
              </a:rPr>
              <a:t>Update on GMA 12 Joint Planning</a:t>
            </a:r>
            <a:endParaRPr lang="en-US" dirty="0"/>
          </a:p>
        </p:txBody>
      </p:sp>
    </p:spTree>
    <p:extLst>
      <p:ext uri="{BB962C8B-B14F-4D97-AF65-F5344CB8AC3E}">
        <p14:creationId xmlns:p14="http://schemas.microsoft.com/office/powerpoint/2010/main" val="1262311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E2DC-F6F5-46EA-ACAD-7137693B2E62}"/>
              </a:ext>
            </a:extLst>
          </p:cNvPr>
          <p:cNvSpPr>
            <a:spLocks noGrp="1"/>
          </p:cNvSpPr>
          <p:nvPr>
            <p:ph type="title"/>
          </p:nvPr>
        </p:nvSpPr>
        <p:spPr/>
        <p:txBody>
          <a:bodyPr/>
          <a:lstStyle/>
          <a:p>
            <a:r>
              <a:rPr lang="en-US" dirty="0"/>
              <a:t>Summary of GMA Activities  </a:t>
            </a:r>
          </a:p>
        </p:txBody>
      </p:sp>
      <p:sp>
        <p:nvSpPr>
          <p:cNvPr id="3" name="Content Placeholder 2">
            <a:extLst>
              <a:ext uri="{FF2B5EF4-FFF2-40B4-BE49-F238E27FC236}">
                <a16:creationId xmlns:a16="http://schemas.microsoft.com/office/drawing/2014/main" id="{43FDB1E0-7D26-41F6-898B-3FDDE41C7DC8}"/>
              </a:ext>
            </a:extLst>
          </p:cNvPr>
          <p:cNvSpPr>
            <a:spLocks noGrp="1"/>
          </p:cNvSpPr>
          <p:nvPr>
            <p:ph sz="quarter" idx="10"/>
          </p:nvPr>
        </p:nvSpPr>
        <p:spPr/>
        <p:txBody>
          <a:bodyPr>
            <a:normAutofit/>
          </a:bodyPr>
          <a:lstStyle/>
          <a:p>
            <a:r>
              <a:rPr lang="en-US" dirty="0"/>
              <a:t>Modeling Activities for 2022 </a:t>
            </a:r>
          </a:p>
          <a:p>
            <a:pPr lvl="1"/>
            <a:r>
              <a:rPr lang="en-US" dirty="0"/>
              <a:t>Develop approach to estimate  production for exempt pumping</a:t>
            </a:r>
          </a:p>
          <a:p>
            <a:pPr lvl="1"/>
            <a:r>
              <a:rPr lang="en-US" dirty="0"/>
              <a:t>Construct database for production from permitted pumping </a:t>
            </a:r>
          </a:p>
          <a:p>
            <a:pPr lvl="1"/>
            <a:r>
              <a:rPr lang="en-US" dirty="0"/>
              <a:t>Construct baseline pumping file for exempt and permitted wells </a:t>
            </a:r>
          </a:p>
          <a:p>
            <a:r>
              <a:rPr lang="en-US" dirty="0"/>
              <a:t>Meetings for 2022</a:t>
            </a:r>
          </a:p>
          <a:p>
            <a:pPr lvl="1"/>
            <a:r>
              <a:rPr lang="en-US" dirty="0"/>
              <a:t>Bimonthly </a:t>
            </a:r>
          </a:p>
          <a:p>
            <a:pPr lvl="1"/>
            <a:r>
              <a:rPr lang="en-US" dirty="0"/>
              <a:t>Discussions related to Chapter 36 issues </a:t>
            </a:r>
          </a:p>
          <a:p>
            <a:pPr lvl="1"/>
            <a:endParaRPr lang="en-US" dirty="0"/>
          </a:p>
        </p:txBody>
      </p:sp>
    </p:spTree>
    <p:extLst>
      <p:ext uri="{BB962C8B-B14F-4D97-AF65-F5344CB8AC3E}">
        <p14:creationId xmlns:p14="http://schemas.microsoft.com/office/powerpoint/2010/main" val="33284906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QUESTIONS  ?</a:t>
            </a:r>
          </a:p>
        </p:txBody>
      </p:sp>
      <p:sp>
        <p:nvSpPr>
          <p:cNvPr id="5" name="Content Placeholder 4"/>
          <p:cNvSpPr>
            <a:spLocks noGrp="1"/>
          </p:cNvSpPr>
          <p:nvPr>
            <p:ph sz="quarter" idx="10"/>
          </p:nvPr>
        </p:nvSpPr>
        <p:spPr/>
        <p:txBody>
          <a:bodyPr/>
          <a:lstStyle/>
          <a:p>
            <a:endParaRPr lang="en-US"/>
          </a:p>
        </p:txBody>
      </p:sp>
      <p:pic>
        <p:nvPicPr>
          <p:cNvPr id="2" name="Picture 1"/>
          <p:cNvPicPr>
            <a:picLocks noChangeAspect="1"/>
          </p:cNvPicPr>
          <p:nvPr/>
        </p:nvPicPr>
        <p:blipFill rotWithShape="1">
          <a:blip r:embed="rId2"/>
          <a:srcRect r="51136" b="1882"/>
          <a:stretch/>
        </p:blipFill>
        <p:spPr>
          <a:xfrm>
            <a:off x="0" y="-6797"/>
            <a:ext cx="9144000" cy="6468140"/>
          </a:xfrm>
          <a:prstGeom prst="rect">
            <a:avLst/>
          </a:prstGeom>
        </p:spPr>
      </p:pic>
      <p:sp>
        <p:nvSpPr>
          <p:cNvPr id="3" name="TextBox 2">
            <a:extLst>
              <a:ext uri="{FF2B5EF4-FFF2-40B4-BE49-F238E27FC236}">
                <a16:creationId xmlns:a16="http://schemas.microsoft.com/office/drawing/2014/main" id="{DDD6CD85-2C48-4A75-B6D9-26DED47420A9}"/>
              </a:ext>
            </a:extLst>
          </p:cNvPr>
          <p:cNvSpPr txBox="1"/>
          <p:nvPr/>
        </p:nvSpPr>
        <p:spPr>
          <a:xfrm>
            <a:off x="5181600" y="2987457"/>
            <a:ext cx="2629887" cy="707886"/>
          </a:xfrm>
          <a:prstGeom prst="rect">
            <a:avLst/>
          </a:prstGeom>
          <a:noFill/>
        </p:spPr>
        <p:txBody>
          <a:bodyPr wrap="none" rtlCol="0">
            <a:spAutoFit/>
          </a:bodyPr>
          <a:lstStyle/>
          <a:p>
            <a:r>
              <a:rPr lang="en-US" sz="4000" dirty="0"/>
              <a:t>Questions ?</a:t>
            </a:r>
          </a:p>
        </p:txBody>
      </p:sp>
    </p:spTree>
    <p:extLst>
      <p:ext uri="{BB962C8B-B14F-4D97-AF65-F5344CB8AC3E}">
        <p14:creationId xmlns:p14="http://schemas.microsoft.com/office/powerpoint/2010/main" val="3058286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07C2FE-A22C-46D0-B105-99CA79F1E99E}"/>
              </a:ext>
            </a:extLst>
          </p:cNvPr>
          <p:cNvSpPr>
            <a:spLocks noGrp="1"/>
          </p:cNvSpPr>
          <p:nvPr>
            <p:ph type="title"/>
          </p:nvPr>
        </p:nvSpPr>
        <p:spPr/>
        <p:txBody>
          <a:bodyPr/>
          <a:lstStyle/>
          <a:p>
            <a:r>
              <a:rPr lang="en-US" dirty="0" err="1"/>
              <a:t>Simsboro</a:t>
            </a:r>
            <a:r>
              <a:rPr lang="en-US" dirty="0"/>
              <a:t> Simulated Water Level </a:t>
            </a:r>
          </a:p>
        </p:txBody>
      </p:sp>
      <p:pic>
        <p:nvPicPr>
          <p:cNvPr id="10" name="Content Placeholder 9" descr="Map&#10;&#10;Description automatically generated">
            <a:extLst>
              <a:ext uri="{FF2B5EF4-FFF2-40B4-BE49-F238E27FC236}">
                <a16:creationId xmlns:a16="http://schemas.microsoft.com/office/drawing/2014/main" id="{08C1134F-13F3-4E27-89A5-DC02D2DC2138}"/>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228600" y="1524000"/>
            <a:ext cx="4023360" cy="4023360"/>
          </a:xfrm>
        </p:spPr>
      </p:pic>
      <p:pic>
        <p:nvPicPr>
          <p:cNvPr id="12" name="Picture 11" descr="Map&#10;&#10;Description automatically generated">
            <a:extLst>
              <a:ext uri="{FF2B5EF4-FFF2-40B4-BE49-F238E27FC236}">
                <a16:creationId xmlns:a16="http://schemas.microsoft.com/office/drawing/2014/main" id="{D5C7A1CE-019C-49E2-8924-AE160687D5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285" y="1487423"/>
            <a:ext cx="4023360" cy="4023360"/>
          </a:xfrm>
          <a:prstGeom prst="rect">
            <a:avLst/>
          </a:prstGeom>
        </p:spPr>
      </p:pic>
      <p:sp>
        <p:nvSpPr>
          <p:cNvPr id="13" name="TextBox 12">
            <a:extLst>
              <a:ext uri="{FF2B5EF4-FFF2-40B4-BE49-F238E27FC236}">
                <a16:creationId xmlns:a16="http://schemas.microsoft.com/office/drawing/2014/main" id="{9F5C001A-B800-4C95-85B7-70689BD3A932}"/>
              </a:ext>
            </a:extLst>
          </p:cNvPr>
          <p:cNvSpPr txBox="1"/>
          <p:nvPr/>
        </p:nvSpPr>
        <p:spPr>
          <a:xfrm>
            <a:off x="1828800" y="1125974"/>
            <a:ext cx="652743" cy="369332"/>
          </a:xfrm>
          <a:prstGeom prst="rect">
            <a:avLst/>
          </a:prstGeom>
          <a:noFill/>
        </p:spPr>
        <p:txBody>
          <a:bodyPr wrap="none" rtlCol="0">
            <a:spAutoFit/>
          </a:bodyPr>
          <a:lstStyle/>
          <a:p>
            <a:r>
              <a:rPr lang="en-US" dirty="0"/>
              <a:t>1929</a:t>
            </a:r>
          </a:p>
        </p:txBody>
      </p:sp>
      <p:sp>
        <p:nvSpPr>
          <p:cNvPr id="14" name="TextBox 13">
            <a:extLst>
              <a:ext uri="{FF2B5EF4-FFF2-40B4-BE49-F238E27FC236}">
                <a16:creationId xmlns:a16="http://schemas.microsoft.com/office/drawing/2014/main" id="{7F3C3D58-872F-462D-974C-E735AC58F8DF}"/>
              </a:ext>
            </a:extLst>
          </p:cNvPr>
          <p:cNvSpPr txBox="1"/>
          <p:nvPr/>
        </p:nvSpPr>
        <p:spPr>
          <a:xfrm>
            <a:off x="6409708" y="1125974"/>
            <a:ext cx="652743" cy="369332"/>
          </a:xfrm>
          <a:prstGeom prst="rect">
            <a:avLst/>
          </a:prstGeom>
          <a:noFill/>
        </p:spPr>
        <p:txBody>
          <a:bodyPr wrap="none" rtlCol="0">
            <a:spAutoFit/>
          </a:bodyPr>
          <a:lstStyle/>
          <a:p>
            <a:r>
              <a:rPr lang="en-US" dirty="0"/>
              <a:t>2070</a:t>
            </a:r>
          </a:p>
        </p:txBody>
      </p:sp>
      <p:cxnSp>
        <p:nvCxnSpPr>
          <p:cNvPr id="4" name="Straight Arrow Connector 3">
            <a:extLst>
              <a:ext uri="{FF2B5EF4-FFF2-40B4-BE49-F238E27FC236}">
                <a16:creationId xmlns:a16="http://schemas.microsoft.com/office/drawing/2014/main" id="{8D5D9AC8-643D-4B83-8627-8FBB6FA31B19}"/>
              </a:ext>
            </a:extLst>
          </p:cNvPr>
          <p:cNvCxnSpPr>
            <a:cxnSpLocks/>
          </p:cNvCxnSpPr>
          <p:nvPr/>
        </p:nvCxnSpPr>
        <p:spPr>
          <a:xfrm flipV="1">
            <a:off x="2310750" y="4876800"/>
            <a:ext cx="356250" cy="7620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E2AE446-CF79-46EA-85AB-D06811935090}"/>
              </a:ext>
            </a:extLst>
          </p:cNvPr>
          <p:cNvCxnSpPr>
            <a:cxnSpLocks/>
          </p:cNvCxnSpPr>
          <p:nvPr/>
        </p:nvCxnSpPr>
        <p:spPr>
          <a:xfrm flipV="1">
            <a:off x="2125293" y="4038600"/>
            <a:ext cx="356250" cy="7620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9436D08-EDFF-42BB-B3BF-4F2274753EBC}"/>
              </a:ext>
            </a:extLst>
          </p:cNvPr>
          <p:cNvCxnSpPr>
            <a:cxnSpLocks/>
          </p:cNvCxnSpPr>
          <p:nvPr/>
        </p:nvCxnSpPr>
        <p:spPr>
          <a:xfrm flipV="1">
            <a:off x="3733800" y="4495800"/>
            <a:ext cx="381000" cy="10668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38F8125-E34F-4C9E-957C-18634C8AFC0C}"/>
              </a:ext>
            </a:extLst>
          </p:cNvPr>
          <p:cNvCxnSpPr>
            <a:cxnSpLocks/>
          </p:cNvCxnSpPr>
          <p:nvPr/>
        </p:nvCxnSpPr>
        <p:spPr>
          <a:xfrm flipV="1">
            <a:off x="3543300" y="3322320"/>
            <a:ext cx="381000" cy="10668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4015DC9-DFCA-4A26-A1C7-F14973874E0A}"/>
              </a:ext>
            </a:extLst>
          </p:cNvPr>
          <p:cNvCxnSpPr>
            <a:cxnSpLocks/>
          </p:cNvCxnSpPr>
          <p:nvPr/>
        </p:nvCxnSpPr>
        <p:spPr>
          <a:xfrm>
            <a:off x="3448050" y="1905000"/>
            <a:ext cx="209550" cy="15240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0FDB419-BD78-465D-B639-F858CF351F90}"/>
              </a:ext>
            </a:extLst>
          </p:cNvPr>
          <p:cNvCxnSpPr>
            <a:cxnSpLocks/>
          </p:cNvCxnSpPr>
          <p:nvPr/>
        </p:nvCxnSpPr>
        <p:spPr>
          <a:xfrm>
            <a:off x="2622331" y="2743200"/>
            <a:ext cx="268671" cy="7620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B2ED95D-307F-4860-9AB2-53BFCD957566}"/>
              </a:ext>
            </a:extLst>
          </p:cNvPr>
          <p:cNvCxnSpPr>
            <a:cxnSpLocks/>
          </p:cNvCxnSpPr>
          <p:nvPr/>
        </p:nvCxnSpPr>
        <p:spPr>
          <a:xfrm>
            <a:off x="2971800" y="2159876"/>
            <a:ext cx="76200" cy="202324"/>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19B654B-33DA-4ECE-9F0E-CD36468A1098}"/>
              </a:ext>
            </a:extLst>
          </p:cNvPr>
          <p:cNvCxnSpPr>
            <a:cxnSpLocks/>
          </p:cNvCxnSpPr>
          <p:nvPr/>
        </p:nvCxnSpPr>
        <p:spPr>
          <a:xfrm>
            <a:off x="3629025" y="1607820"/>
            <a:ext cx="295275" cy="6096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3B49594-E135-4010-AC34-1409D34C548F}"/>
              </a:ext>
            </a:extLst>
          </p:cNvPr>
          <p:cNvCxnSpPr>
            <a:cxnSpLocks/>
          </p:cNvCxnSpPr>
          <p:nvPr/>
        </p:nvCxnSpPr>
        <p:spPr>
          <a:xfrm>
            <a:off x="1694464" y="4191000"/>
            <a:ext cx="268671" cy="7620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44920ED-693A-4204-AAF5-3897A34FB1CC}"/>
              </a:ext>
            </a:extLst>
          </p:cNvPr>
          <p:cNvCxnSpPr>
            <a:cxnSpLocks/>
          </p:cNvCxnSpPr>
          <p:nvPr/>
        </p:nvCxnSpPr>
        <p:spPr>
          <a:xfrm>
            <a:off x="1447800" y="4953000"/>
            <a:ext cx="228600" cy="7620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456C08B-E0AE-4300-930E-E5877567BC73}"/>
              </a:ext>
            </a:extLst>
          </p:cNvPr>
          <p:cNvCxnSpPr>
            <a:cxnSpLocks/>
          </p:cNvCxnSpPr>
          <p:nvPr/>
        </p:nvCxnSpPr>
        <p:spPr>
          <a:xfrm>
            <a:off x="2105944" y="3389586"/>
            <a:ext cx="268671" cy="7620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C5DD52C-69D0-4DD7-9295-FBE904569CEB}"/>
              </a:ext>
            </a:extLst>
          </p:cNvPr>
          <p:cNvCxnSpPr>
            <a:cxnSpLocks/>
          </p:cNvCxnSpPr>
          <p:nvPr/>
        </p:nvCxnSpPr>
        <p:spPr>
          <a:xfrm flipV="1">
            <a:off x="5638800" y="5257800"/>
            <a:ext cx="381000" cy="14189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487BB76-1611-43B5-83ED-87AFE2460F22}"/>
              </a:ext>
            </a:extLst>
          </p:cNvPr>
          <p:cNvCxnSpPr>
            <a:cxnSpLocks/>
          </p:cNvCxnSpPr>
          <p:nvPr/>
        </p:nvCxnSpPr>
        <p:spPr>
          <a:xfrm>
            <a:off x="7772400" y="1607820"/>
            <a:ext cx="0" cy="29718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D9C774E-A476-4EBA-AC93-ED2B592B24B4}"/>
              </a:ext>
            </a:extLst>
          </p:cNvPr>
          <p:cNvCxnSpPr>
            <a:cxnSpLocks/>
          </p:cNvCxnSpPr>
          <p:nvPr/>
        </p:nvCxnSpPr>
        <p:spPr>
          <a:xfrm flipH="1">
            <a:off x="8382000" y="1684020"/>
            <a:ext cx="76200" cy="29718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44B4377-F9A1-4B60-BA33-F3E56C8CFCEB}"/>
              </a:ext>
            </a:extLst>
          </p:cNvPr>
          <p:cNvCxnSpPr>
            <a:cxnSpLocks/>
          </p:cNvCxnSpPr>
          <p:nvPr/>
        </p:nvCxnSpPr>
        <p:spPr>
          <a:xfrm flipH="1">
            <a:off x="8130277" y="2522220"/>
            <a:ext cx="76200" cy="29718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24A10CD-5C60-4572-B911-48E7527B259C}"/>
              </a:ext>
            </a:extLst>
          </p:cNvPr>
          <p:cNvCxnSpPr>
            <a:cxnSpLocks/>
          </p:cNvCxnSpPr>
          <p:nvPr/>
        </p:nvCxnSpPr>
        <p:spPr>
          <a:xfrm flipH="1">
            <a:off x="8534400" y="3311810"/>
            <a:ext cx="244891"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5ABE411-EAFE-48A4-9FD5-72F4C8C756FC}"/>
              </a:ext>
            </a:extLst>
          </p:cNvPr>
          <p:cNvCxnSpPr>
            <a:cxnSpLocks/>
          </p:cNvCxnSpPr>
          <p:nvPr/>
        </p:nvCxnSpPr>
        <p:spPr>
          <a:xfrm>
            <a:off x="7391400" y="2484120"/>
            <a:ext cx="0" cy="25908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0CDDA97-DEBD-41E5-AEE7-A74FE391E8B7}"/>
              </a:ext>
            </a:extLst>
          </p:cNvPr>
          <p:cNvCxnSpPr>
            <a:cxnSpLocks/>
          </p:cNvCxnSpPr>
          <p:nvPr/>
        </p:nvCxnSpPr>
        <p:spPr>
          <a:xfrm flipH="1" flipV="1">
            <a:off x="8206477" y="4549140"/>
            <a:ext cx="327923" cy="25146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EA81B9F-6032-434D-AFCA-A8C20A1B82D7}"/>
              </a:ext>
            </a:extLst>
          </p:cNvPr>
          <p:cNvCxnSpPr>
            <a:cxnSpLocks/>
          </p:cNvCxnSpPr>
          <p:nvPr/>
        </p:nvCxnSpPr>
        <p:spPr>
          <a:xfrm flipH="1" flipV="1">
            <a:off x="7221920" y="4450080"/>
            <a:ext cx="262036" cy="25146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C501FD5-F1A4-494C-92FF-032FC19A7196}"/>
              </a:ext>
            </a:extLst>
          </p:cNvPr>
          <p:cNvCxnSpPr>
            <a:cxnSpLocks/>
          </p:cNvCxnSpPr>
          <p:nvPr/>
        </p:nvCxnSpPr>
        <p:spPr>
          <a:xfrm flipV="1">
            <a:off x="6409708" y="4423410"/>
            <a:ext cx="215814" cy="27813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A5CE8C2-FAA4-43C2-BAE1-5F5BA18EB8D2}"/>
              </a:ext>
            </a:extLst>
          </p:cNvPr>
          <p:cNvCxnSpPr>
            <a:cxnSpLocks/>
          </p:cNvCxnSpPr>
          <p:nvPr/>
        </p:nvCxnSpPr>
        <p:spPr>
          <a:xfrm flipV="1">
            <a:off x="6888479" y="4777740"/>
            <a:ext cx="42042" cy="25146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6D591AA-F75F-47B7-B32F-A4AF02BF8157}"/>
              </a:ext>
            </a:extLst>
          </p:cNvPr>
          <p:cNvCxnSpPr>
            <a:cxnSpLocks/>
          </p:cNvCxnSpPr>
          <p:nvPr/>
        </p:nvCxnSpPr>
        <p:spPr>
          <a:xfrm flipH="1" flipV="1">
            <a:off x="8420100" y="3915919"/>
            <a:ext cx="114300" cy="19050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30064A9-16BA-4354-AF9B-F948A0E886C6}"/>
              </a:ext>
            </a:extLst>
          </p:cNvPr>
          <p:cNvCxnSpPr>
            <a:cxnSpLocks/>
          </p:cNvCxnSpPr>
          <p:nvPr/>
        </p:nvCxnSpPr>
        <p:spPr>
          <a:xfrm flipV="1">
            <a:off x="7772400" y="3841750"/>
            <a:ext cx="14977" cy="19685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FBD085C-F639-40DE-9A40-C7C5052CDF96}"/>
              </a:ext>
            </a:extLst>
          </p:cNvPr>
          <p:cNvCxnSpPr>
            <a:cxnSpLocks/>
          </p:cNvCxnSpPr>
          <p:nvPr/>
        </p:nvCxnSpPr>
        <p:spPr>
          <a:xfrm flipH="1" flipV="1">
            <a:off x="7221920" y="4170931"/>
            <a:ext cx="262036" cy="58169"/>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631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07C2FE-A22C-46D0-B105-99CA79F1E99E}"/>
              </a:ext>
            </a:extLst>
          </p:cNvPr>
          <p:cNvSpPr>
            <a:spLocks noGrp="1"/>
          </p:cNvSpPr>
          <p:nvPr>
            <p:ph type="title"/>
          </p:nvPr>
        </p:nvSpPr>
        <p:spPr/>
        <p:txBody>
          <a:bodyPr/>
          <a:lstStyle/>
          <a:p>
            <a:r>
              <a:rPr lang="en-US" dirty="0" err="1"/>
              <a:t>Simsboro</a:t>
            </a:r>
            <a:r>
              <a:rPr lang="en-US" dirty="0"/>
              <a:t> Simulated Drawdowns</a:t>
            </a:r>
          </a:p>
        </p:txBody>
      </p:sp>
      <p:sp>
        <p:nvSpPr>
          <p:cNvPr id="13" name="TextBox 12">
            <a:extLst>
              <a:ext uri="{FF2B5EF4-FFF2-40B4-BE49-F238E27FC236}">
                <a16:creationId xmlns:a16="http://schemas.microsoft.com/office/drawing/2014/main" id="{9F5C001A-B800-4C95-85B7-70689BD3A932}"/>
              </a:ext>
            </a:extLst>
          </p:cNvPr>
          <p:cNvSpPr txBox="1"/>
          <p:nvPr/>
        </p:nvSpPr>
        <p:spPr>
          <a:xfrm>
            <a:off x="1828800" y="1125974"/>
            <a:ext cx="1244251" cy="369332"/>
          </a:xfrm>
          <a:prstGeom prst="rect">
            <a:avLst/>
          </a:prstGeom>
          <a:noFill/>
        </p:spPr>
        <p:txBody>
          <a:bodyPr wrap="none" rtlCol="0">
            <a:spAutoFit/>
          </a:bodyPr>
          <a:lstStyle/>
          <a:p>
            <a:r>
              <a:rPr lang="en-US" dirty="0"/>
              <a:t>1929 -2010</a:t>
            </a:r>
          </a:p>
        </p:txBody>
      </p:sp>
      <p:sp>
        <p:nvSpPr>
          <p:cNvPr id="14" name="TextBox 13">
            <a:extLst>
              <a:ext uri="{FF2B5EF4-FFF2-40B4-BE49-F238E27FC236}">
                <a16:creationId xmlns:a16="http://schemas.microsoft.com/office/drawing/2014/main" id="{7F3C3D58-872F-462D-974C-E735AC58F8DF}"/>
              </a:ext>
            </a:extLst>
          </p:cNvPr>
          <p:cNvSpPr txBox="1"/>
          <p:nvPr/>
        </p:nvSpPr>
        <p:spPr>
          <a:xfrm>
            <a:off x="6409708" y="1125974"/>
            <a:ext cx="1191352" cy="369332"/>
          </a:xfrm>
          <a:prstGeom prst="rect">
            <a:avLst/>
          </a:prstGeom>
          <a:noFill/>
        </p:spPr>
        <p:txBody>
          <a:bodyPr wrap="none" rtlCol="0">
            <a:spAutoFit/>
          </a:bodyPr>
          <a:lstStyle/>
          <a:p>
            <a:r>
              <a:rPr lang="en-US" dirty="0"/>
              <a:t>2010-2070</a:t>
            </a:r>
          </a:p>
        </p:txBody>
      </p:sp>
      <p:pic>
        <p:nvPicPr>
          <p:cNvPr id="18" name="Picture 17" descr="Map&#10;&#10;Description automatically generated">
            <a:extLst>
              <a:ext uri="{FF2B5EF4-FFF2-40B4-BE49-F238E27FC236}">
                <a16:creationId xmlns:a16="http://schemas.microsoft.com/office/drawing/2014/main" id="{397F1726-9A71-42B8-A17D-FFD130A4C5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708666"/>
            <a:ext cx="4023360" cy="4023360"/>
          </a:xfrm>
          <a:prstGeom prst="rect">
            <a:avLst/>
          </a:prstGeom>
        </p:spPr>
      </p:pic>
      <p:pic>
        <p:nvPicPr>
          <p:cNvPr id="20" name="Picture 19" descr="Map&#10;&#10;Description automatically generated">
            <a:extLst>
              <a:ext uri="{FF2B5EF4-FFF2-40B4-BE49-F238E27FC236}">
                <a16:creationId xmlns:a16="http://schemas.microsoft.com/office/drawing/2014/main" id="{E0C86307-F323-48E0-8695-15F92AD53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741796"/>
            <a:ext cx="4023360" cy="4023360"/>
          </a:xfrm>
          <a:prstGeom prst="rect">
            <a:avLst/>
          </a:prstGeom>
        </p:spPr>
      </p:pic>
    </p:spTree>
    <p:extLst>
      <p:ext uri="{BB962C8B-B14F-4D97-AF65-F5344CB8AC3E}">
        <p14:creationId xmlns:p14="http://schemas.microsoft.com/office/powerpoint/2010/main" val="3699263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D34B61A9-9DC5-48A8-853C-FB7364DA252E}"/>
              </a:ext>
            </a:extLst>
          </p:cNvPr>
          <p:cNvSpPr>
            <a:spLocks noGrp="1"/>
          </p:cNvSpPr>
          <p:nvPr>
            <p:ph type="title"/>
          </p:nvPr>
        </p:nvSpPr>
        <p:spPr>
          <a:xfrm>
            <a:off x="53790" y="149407"/>
            <a:ext cx="9059218" cy="685800"/>
          </a:xfrm>
        </p:spPr>
        <p:txBody>
          <a:bodyPr>
            <a:normAutofit/>
          </a:bodyPr>
          <a:lstStyle/>
          <a:p>
            <a:r>
              <a:rPr lang="en-US" sz="2900" dirty="0"/>
              <a:t>Summary  </a:t>
            </a:r>
          </a:p>
        </p:txBody>
      </p:sp>
      <p:sp>
        <p:nvSpPr>
          <p:cNvPr id="5" name="Content Placeholder 4">
            <a:extLst>
              <a:ext uri="{FF2B5EF4-FFF2-40B4-BE49-F238E27FC236}">
                <a16:creationId xmlns:a16="http://schemas.microsoft.com/office/drawing/2014/main" id="{A9596C4C-1EDA-46DE-B97E-DB984112ACA6}"/>
              </a:ext>
            </a:extLst>
          </p:cNvPr>
          <p:cNvSpPr>
            <a:spLocks noGrp="1"/>
          </p:cNvSpPr>
          <p:nvPr>
            <p:ph sz="quarter" idx="10"/>
          </p:nvPr>
        </p:nvSpPr>
        <p:spPr>
          <a:xfrm>
            <a:off x="72183" y="914400"/>
            <a:ext cx="8763000" cy="5638800"/>
          </a:xfrm>
        </p:spPr>
        <p:txBody>
          <a:bodyPr>
            <a:normAutofit/>
          </a:bodyPr>
          <a:lstStyle/>
          <a:p>
            <a:r>
              <a:rPr lang="en-US" sz="2600" dirty="0"/>
              <a:t>Observations</a:t>
            </a:r>
          </a:p>
          <a:p>
            <a:pPr lvl="1"/>
            <a:r>
              <a:rPr lang="en-US" sz="2000" dirty="0"/>
              <a:t>Significant trends/patterns exists in the water level contours and drawdown contours</a:t>
            </a:r>
          </a:p>
          <a:p>
            <a:pPr lvl="1"/>
            <a:r>
              <a:rPr lang="en-US" sz="2000" dirty="0"/>
              <a:t>2010-2070 drawdowns vary between ~ 50 feet to 300-450 feet </a:t>
            </a:r>
          </a:p>
          <a:p>
            <a:pPr lvl="1"/>
            <a:r>
              <a:rPr lang="en-US" sz="2000" dirty="0"/>
              <a:t>Outside of the well fields, drawdowns are generally greater in deeper than shallower portions of the aquifer</a:t>
            </a:r>
          </a:p>
          <a:p>
            <a:r>
              <a:rPr lang="en-US" sz="2600" dirty="0"/>
              <a:t>Implications to Interpolation of Measured Water Levels for DFC compliance </a:t>
            </a:r>
          </a:p>
          <a:p>
            <a:pPr lvl="1"/>
            <a:r>
              <a:rPr lang="en-US" sz="2000" dirty="0"/>
              <a:t>Shallow water levels/drawdowns cannot be reliably extrapolated to deep zones without secondary information</a:t>
            </a:r>
          </a:p>
          <a:p>
            <a:pPr lvl="1"/>
            <a:r>
              <a:rPr lang="en-US" sz="2000" dirty="0"/>
              <a:t>Data outside of a POSGCD is needed in order to properly interpret data inside POSGCD </a:t>
            </a:r>
          </a:p>
          <a:p>
            <a:pPr lvl="1"/>
            <a:r>
              <a:rPr lang="en-US" sz="2000" dirty="0"/>
              <a:t>Location of data as similar importance than the amount of data</a:t>
            </a:r>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1576636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A90F-4CAA-46CA-AF69-559668A97454}"/>
              </a:ext>
            </a:extLst>
          </p:cNvPr>
          <p:cNvSpPr>
            <a:spLocks noGrp="1"/>
          </p:cNvSpPr>
          <p:nvPr>
            <p:ph type="title"/>
          </p:nvPr>
        </p:nvSpPr>
        <p:spPr/>
        <p:txBody>
          <a:bodyPr>
            <a:normAutofit fontScale="90000"/>
          </a:bodyPr>
          <a:lstStyle/>
          <a:p>
            <a:r>
              <a:rPr lang="en-US" sz="4000" dirty="0">
                <a:effectLst/>
                <a:latin typeface="Calibri" panose="020F0502020204030204" pitchFamily="34" charset="0"/>
                <a:ea typeface="Times New Roman" panose="02020603050405020304" pitchFamily="18" charset="0"/>
              </a:rPr>
              <a:t>DFC Compliance Based on Revised Analysis Methods</a:t>
            </a:r>
            <a:br>
              <a:rPr lang="en-US" sz="4000" dirty="0">
                <a:effectLst/>
                <a:latin typeface="Calibri" panose="020F0502020204030204" pitchFamily="34" charset="0"/>
                <a:ea typeface="Calibri" panose="020F0502020204030204" pitchFamily="34" charset="0"/>
              </a:rPr>
            </a:br>
            <a:br>
              <a:rPr lang="en-US" sz="4000" dirty="0"/>
            </a:br>
            <a:endParaRPr lang="en-US" dirty="0"/>
          </a:p>
        </p:txBody>
      </p:sp>
    </p:spTree>
    <p:extLst>
      <p:ext uri="{BB962C8B-B14F-4D97-AF65-F5344CB8AC3E}">
        <p14:creationId xmlns:p14="http://schemas.microsoft.com/office/powerpoint/2010/main" val="2153464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33051</TotalTime>
  <Words>1791</Words>
  <Application>Microsoft Macintosh PowerPoint</Application>
  <PresentationFormat>On-screen Show (4:3)</PresentationFormat>
  <Paragraphs>278</Paragraphs>
  <Slides>52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Arial Narrow</vt:lpstr>
      <vt:lpstr>Tw Cen MT Condensed</vt:lpstr>
      <vt:lpstr>Times New Roman</vt:lpstr>
      <vt:lpstr>Calibri</vt:lpstr>
      <vt:lpstr>Office Theme</vt:lpstr>
      <vt:lpstr>PowerPoint Presentation</vt:lpstr>
      <vt:lpstr>Outline </vt:lpstr>
      <vt:lpstr>Review of S-19 DFC GAM Run for GMA 12   </vt:lpstr>
      <vt:lpstr>Carrizo Simulated Water Level </vt:lpstr>
      <vt:lpstr>Carrizo Simulated Drawdowns</vt:lpstr>
      <vt:lpstr>Simsboro Simulated Water Level </vt:lpstr>
      <vt:lpstr>Simsboro Simulated Drawdowns</vt:lpstr>
      <vt:lpstr>Summary  </vt:lpstr>
      <vt:lpstr>DFC Compliance Based on Revised Analysis Methods  </vt:lpstr>
      <vt:lpstr>Major Updates to Guidance Document </vt:lpstr>
      <vt:lpstr>Monitoring Wells:  Addition of Transducer Wells </vt:lpstr>
      <vt:lpstr>Monitoring Wells:  Aquifer Assignment  </vt:lpstr>
      <vt:lpstr>Data Analysis  Method for Calculating Average Drawdowns </vt:lpstr>
      <vt:lpstr> Revised Averaged Drawdowns (draft):  Hooper &amp; Simsboro</vt:lpstr>
      <vt:lpstr> Revised Average Drawdowns (draft):  Calvert Bluff &amp; Carrizo</vt:lpstr>
      <vt:lpstr>Revised Average Drawdowns (draft):  Queen City &amp; Sparta</vt:lpstr>
      <vt:lpstr>Summary of Calculated Average Drawdowns for 2000-2020</vt:lpstr>
      <vt:lpstr>PowerPoint Presentation</vt:lpstr>
      <vt:lpstr>Summary</vt:lpstr>
      <vt:lpstr>On-going Work </vt:lpstr>
      <vt:lpstr>Boundaries for “Management Zones” Associated with DFCs </vt:lpstr>
      <vt:lpstr> Review of Management Zones  </vt:lpstr>
      <vt:lpstr>   DFC Areas and Management Zones  </vt:lpstr>
      <vt:lpstr>DFC Zones:  Sparta</vt:lpstr>
      <vt:lpstr>DFC Zones:  Queen City </vt:lpstr>
      <vt:lpstr>DFC Zones:  Carrizo</vt:lpstr>
      <vt:lpstr>DFC Zones:  Calvert Bluff </vt:lpstr>
      <vt:lpstr>DFC Zones:  Simsboro</vt:lpstr>
      <vt:lpstr>DFC Zones:  Hooper</vt:lpstr>
      <vt:lpstr>DFC Zones:  Yegua Jackson</vt:lpstr>
      <vt:lpstr>TWDB Designation of Active Zones </vt:lpstr>
      <vt:lpstr>Summary</vt:lpstr>
      <vt:lpstr>Maximum Production Volumes Based on Permitted Acreage</vt:lpstr>
      <vt:lpstr>POSGCD Current Practice for Maximum Production </vt:lpstr>
      <vt:lpstr>Calculation of Groundwater in Storage  </vt:lpstr>
      <vt:lpstr>Groundwater in Storage  </vt:lpstr>
      <vt:lpstr>Production Capacity of Aquifer </vt:lpstr>
      <vt:lpstr>Production Capacity in POSGCD  </vt:lpstr>
      <vt:lpstr>Approach for Establishing  Maximum  Production Volumes  </vt:lpstr>
      <vt:lpstr>Productive Capacity Determined by POSGCD  </vt:lpstr>
      <vt:lpstr>Average Thickness of Aquifer </vt:lpstr>
      <vt:lpstr>Example Framework for Proposed Approach  </vt:lpstr>
      <vt:lpstr> Possible Implementation Approach</vt:lpstr>
      <vt:lpstr>Compatibility of DFCs and PDLs</vt:lpstr>
      <vt:lpstr>PowerPoint Presentation</vt:lpstr>
      <vt:lpstr>Simulated DFC for PS-7</vt:lpstr>
      <vt:lpstr>Simulated Average Drawdown for Aquifer Depth of 400 feet (simulated PDL)</vt:lpstr>
      <vt:lpstr> Sensitivity to Depth of Shallow Zone </vt:lpstr>
      <vt:lpstr>Summary </vt:lpstr>
      <vt:lpstr>Update on GMA 12 Joint Planning</vt:lpstr>
      <vt:lpstr>Summary of GMA Activities  </vt:lpstr>
      <vt:lpstr>QUESTIONS  ?</vt:lpstr>
    </vt:vector>
  </TitlesOfParts>
  <Company>Intera,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Kent Lantz</dc:creator>
  <cp:lastModifiedBy>Gary Westbrook</cp:lastModifiedBy>
  <cp:revision>1153</cp:revision>
  <cp:lastPrinted>2021-01-12T18:58:37Z</cp:lastPrinted>
  <dcterms:created xsi:type="dcterms:W3CDTF">2012-09-25T11:38:24Z</dcterms:created>
  <dcterms:modified xsi:type="dcterms:W3CDTF">2022-03-08T20:44:46Z</dcterms:modified>
</cp:coreProperties>
</file>