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9" r:id="rId2"/>
    <p:sldId id="270" r:id="rId3"/>
    <p:sldId id="271"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0"/>
  </p:normalViewPr>
  <p:slideViewPr>
    <p:cSldViewPr snapToGrid="0">
      <p:cViewPr varScale="1">
        <p:scale>
          <a:sx n="107" d="100"/>
          <a:sy n="107" d="100"/>
        </p:scale>
        <p:origin x="696"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80"/>
          </a:xfrm>
          <a:prstGeom prst="rect">
            <a:avLst/>
          </a:prstGeom>
        </p:spPr>
        <p:txBody>
          <a:bodyPr wrap="square" lIns="0" tIns="0" rIns="0" bIns="0">
            <a:spAutoFit/>
          </a:bodyPr>
          <a:lstStyle>
            <a:lvl1pPr>
              <a:defRPr sz="2200" b="1" i="0">
                <a:solidFill>
                  <a:srgbClr val="006FC0"/>
                </a:solidFill>
                <a:latin typeface="Calibri"/>
                <a:cs typeface="Calibri"/>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sz="2800" b="0" i="0">
                <a:solidFill>
                  <a:schemeClr val="tx1"/>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7/30/2024</a:t>
            </a:fld>
            <a:endParaRPr lang="en-US"/>
          </a:p>
        </p:txBody>
      </p:sp>
      <p:sp>
        <p:nvSpPr>
          <p:cNvPr id="6" name="Holder 6"/>
          <p:cNvSpPr>
            <a:spLocks noGrp="1"/>
          </p:cNvSpPr>
          <p:nvPr>
            <p:ph type="sldNum" sz="quarter" idx="7"/>
          </p:nvPr>
        </p:nvSpPr>
        <p:spPr/>
        <p:txBody>
          <a:bodyPr lIns="0" tIns="0" rIns="0" bIns="0"/>
          <a:lstStyle>
            <a:lvl1pPr>
              <a:defRPr sz="1200" b="0" i="0">
                <a:solidFill>
                  <a:srgbClr val="888888"/>
                </a:solidFill>
                <a:latin typeface="Calibri"/>
                <a:cs typeface="Calibri"/>
              </a:defRPr>
            </a:lvl1pPr>
          </a:lstStyle>
          <a:p>
            <a:pPr marL="114300">
              <a:lnSpc>
                <a:spcPts val="1240"/>
              </a:lnSpc>
            </a:pPr>
            <a:fld id="{81D60167-4931-47E6-BA6A-407CBD079E47}" type="slidenum">
              <a:rPr spc="-50" dirty="0"/>
              <a:t>‹#›</a:t>
            </a:fld>
            <a:endParaRPr spc="-50" dirty="0"/>
          </a:p>
        </p:txBody>
      </p:sp>
    </p:spTree>
    <p:extLst>
      <p:ext uri="{BB962C8B-B14F-4D97-AF65-F5344CB8AC3E}">
        <p14:creationId xmlns:p14="http://schemas.microsoft.com/office/powerpoint/2010/main" val="21446883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200" b="1" i="0">
                <a:solidFill>
                  <a:srgbClr val="006FC0"/>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sz="2800" b="0" i="0">
                <a:solidFill>
                  <a:schemeClr val="tx1"/>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7/30/2024</a:t>
            </a:fld>
            <a:endParaRPr lang="en-US"/>
          </a:p>
        </p:txBody>
      </p:sp>
      <p:sp>
        <p:nvSpPr>
          <p:cNvPr id="6" name="Holder 6"/>
          <p:cNvSpPr>
            <a:spLocks noGrp="1"/>
          </p:cNvSpPr>
          <p:nvPr>
            <p:ph type="sldNum" sz="quarter" idx="7"/>
          </p:nvPr>
        </p:nvSpPr>
        <p:spPr/>
        <p:txBody>
          <a:bodyPr lIns="0" tIns="0" rIns="0" bIns="0"/>
          <a:lstStyle>
            <a:lvl1pPr>
              <a:defRPr sz="1200" b="0" i="0">
                <a:solidFill>
                  <a:srgbClr val="888888"/>
                </a:solidFill>
                <a:latin typeface="Calibri"/>
                <a:cs typeface="Calibri"/>
              </a:defRPr>
            </a:lvl1pPr>
          </a:lstStyle>
          <a:p>
            <a:pPr marL="114300">
              <a:lnSpc>
                <a:spcPts val="1240"/>
              </a:lnSpc>
            </a:pPr>
            <a:fld id="{81D60167-4931-47E6-BA6A-407CBD079E47}" type="slidenum">
              <a:rPr spc="-50" dirty="0"/>
              <a:t>‹#›</a:t>
            </a:fld>
            <a:endParaRPr spc="-50" dirty="0"/>
          </a:p>
        </p:txBody>
      </p:sp>
    </p:spTree>
    <p:extLst>
      <p:ext uri="{BB962C8B-B14F-4D97-AF65-F5344CB8AC3E}">
        <p14:creationId xmlns:p14="http://schemas.microsoft.com/office/powerpoint/2010/main" val="10135235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200" b="1" i="0">
                <a:solidFill>
                  <a:srgbClr val="006FC0"/>
                </a:solidFill>
                <a:latin typeface="Calibri"/>
                <a:cs typeface="Calibri"/>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7/30/2024</a:t>
            </a:fld>
            <a:endParaRPr lang="en-US"/>
          </a:p>
        </p:txBody>
      </p:sp>
      <p:sp>
        <p:nvSpPr>
          <p:cNvPr id="7" name="Holder 7"/>
          <p:cNvSpPr>
            <a:spLocks noGrp="1"/>
          </p:cNvSpPr>
          <p:nvPr>
            <p:ph type="sldNum" sz="quarter" idx="7"/>
          </p:nvPr>
        </p:nvSpPr>
        <p:spPr/>
        <p:txBody>
          <a:bodyPr lIns="0" tIns="0" rIns="0" bIns="0"/>
          <a:lstStyle>
            <a:lvl1pPr>
              <a:defRPr sz="1200" b="0" i="0">
                <a:solidFill>
                  <a:srgbClr val="888888"/>
                </a:solidFill>
                <a:latin typeface="Calibri"/>
                <a:cs typeface="Calibri"/>
              </a:defRPr>
            </a:lvl1pPr>
          </a:lstStyle>
          <a:p>
            <a:pPr marL="114300">
              <a:lnSpc>
                <a:spcPts val="1240"/>
              </a:lnSpc>
            </a:pPr>
            <a:fld id="{81D60167-4931-47E6-BA6A-407CBD079E47}" type="slidenum">
              <a:rPr spc="-50" dirty="0"/>
              <a:t>‹#›</a:t>
            </a:fld>
            <a:endParaRPr spc="-50" dirty="0"/>
          </a:p>
        </p:txBody>
      </p:sp>
    </p:spTree>
    <p:extLst>
      <p:ext uri="{BB962C8B-B14F-4D97-AF65-F5344CB8AC3E}">
        <p14:creationId xmlns:p14="http://schemas.microsoft.com/office/powerpoint/2010/main" val="12302414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200" b="1" i="0">
                <a:solidFill>
                  <a:srgbClr val="006FC0"/>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7/30/2024</a:t>
            </a:fld>
            <a:endParaRPr lang="en-US"/>
          </a:p>
        </p:txBody>
      </p:sp>
      <p:sp>
        <p:nvSpPr>
          <p:cNvPr id="5" name="Holder 5"/>
          <p:cNvSpPr>
            <a:spLocks noGrp="1"/>
          </p:cNvSpPr>
          <p:nvPr>
            <p:ph type="sldNum" sz="quarter" idx="7"/>
          </p:nvPr>
        </p:nvSpPr>
        <p:spPr/>
        <p:txBody>
          <a:bodyPr lIns="0" tIns="0" rIns="0" bIns="0"/>
          <a:lstStyle>
            <a:lvl1pPr>
              <a:defRPr sz="1200" b="0" i="0">
                <a:solidFill>
                  <a:srgbClr val="888888"/>
                </a:solidFill>
                <a:latin typeface="Calibri"/>
                <a:cs typeface="Calibri"/>
              </a:defRPr>
            </a:lvl1pPr>
          </a:lstStyle>
          <a:p>
            <a:pPr marL="114300">
              <a:lnSpc>
                <a:spcPts val="1240"/>
              </a:lnSpc>
            </a:pPr>
            <a:fld id="{81D60167-4931-47E6-BA6A-407CBD079E47}" type="slidenum">
              <a:rPr spc="-50" dirty="0"/>
              <a:t>‹#›</a:t>
            </a:fld>
            <a:endParaRPr spc="-50" dirty="0"/>
          </a:p>
        </p:txBody>
      </p:sp>
    </p:spTree>
    <p:extLst>
      <p:ext uri="{BB962C8B-B14F-4D97-AF65-F5344CB8AC3E}">
        <p14:creationId xmlns:p14="http://schemas.microsoft.com/office/powerpoint/2010/main" val="18749956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7/30/2024</a:t>
            </a:fld>
            <a:endParaRPr lang="en-US"/>
          </a:p>
        </p:txBody>
      </p:sp>
      <p:sp>
        <p:nvSpPr>
          <p:cNvPr id="4" name="Holder 4"/>
          <p:cNvSpPr>
            <a:spLocks noGrp="1"/>
          </p:cNvSpPr>
          <p:nvPr>
            <p:ph type="sldNum" sz="quarter" idx="7"/>
          </p:nvPr>
        </p:nvSpPr>
        <p:spPr/>
        <p:txBody>
          <a:bodyPr lIns="0" tIns="0" rIns="0" bIns="0"/>
          <a:lstStyle>
            <a:lvl1pPr>
              <a:defRPr sz="1200" b="0" i="0">
                <a:solidFill>
                  <a:srgbClr val="888888"/>
                </a:solidFill>
                <a:latin typeface="Calibri"/>
                <a:cs typeface="Calibri"/>
              </a:defRPr>
            </a:lvl1pPr>
          </a:lstStyle>
          <a:p>
            <a:pPr marL="114300">
              <a:lnSpc>
                <a:spcPts val="1240"/>
              </a:lnSpc>
            </a:pPr>
            <a:fld id="{81D60167-4931-47E6-BA6A-407CBD079E47}" type="slidenum">
              <a:rPr spc="-50" dirty="0"/>
              <a:t>‹#›</a:t>
            </a:fld>
            <a:endParaRPr spc="-50" dirty="0"/>
          </a:p>
        </p:txBody>
      </p:sp>
    </p:spTree>
    <p:extLst>
      <p:ext uri="{BB962C8B-B14F-4D97-AF65-F5344CB8AC3E}">
        <p14:creationId xmlns:p14="http://schemas.microsoft.com/office/powerpoint/2010/main" val="276631473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7" cstate="print"/>
          <a:stretch>
            <a:fillRect/>
          </a:stretch>
        </p:blipFill>
        <p:spPr>
          <a:xfrm>
            <a:off x="9152" y="6417666"/>
            <a:ext cx="1610846" cy="431158"/>
          </a:xfrm>
          <a:prstGeom prst="rect">
            <a:avLst/>
          </a:prstGeom>
        </p:spPr>
      </p:pic>
      <p:sp>
        <p:nvSpPr>
          <p:cNvPr id="2" name="Holder 2"/>
          <p:cNvSpPr>
            <a:spLocks noGrp="1"/>
          </p:cNvSpPr>
          <p:nvPr>
            <p:ph type="title"/>
          </p:nvPr>
        </p:nvSpPr>
        <p:spPr>
          <a:xfrm>
            <a:off x="78739" y="14426"/>
            <a:ext cx="12034520" cy="757555"/>
          </a:xfrm>
          <a:prstGeom prst="rect">
            <a:avLst/>
          </a:prstGeom>
        </p:spPr>
        <p:txBody>
          <a:bodyPr wrap="square" lIns="0" tIns="0" rIns="0" bIns="0">
            <a:spAutoFit/>
          </a:bodyPr>
          <a:lstStyle>
            <a:lvl1pPr>
              <a:defRPr sz="2200" b="1" i="0">
                <a:solidFill>
                  <a:srgbClr val="006FC0"/>
                </a:solidFill>
                <a:latin typeface="Calibri"/>
                <a:cs typeface="Calibri"/>
              </a:defRPr>
            </a:lvl1pPr>
          </a:lstStyle>
          <a:p>
            <a:endParaRPr/>
          </a:p>
        </p:txBody>
      </p:sp>
      <p:sp>
        <p:nvSpPr>
          <p:cNvPr id="3" name="Holder 3"/>
          <p:cNvSpPr>
            <a:spLocks noGrp="1"/>
          </p:cNvSpPr>
          <p:nvPr>
            <p:ph type="body" idx="1"/>
          </p:nvPr>
        </p:nvSpPr>
        <p:spPr>
          <a:xfrm>
            <a:off x="884631" y="1657299"/>
            <a:ext cx="9798913" cy="2851150"/>
          </a:xfrm>
          <a:prstGeom prst="rect">
            <a:avLst/>
          </a:prstGeom>
        </p:spPr>
        <p:txBody>
          <a:bodyPr wrap="square" lIns="0" tIns="0" rIns="0" bIns="0">
            <a:spAutoFit/>
          </a:bodyPr>
          <a:lstStyle>
            <a:lvl1pPr>
              <a:defRPr sz="2800" b="0" i="0">
                <a:solidFill>
                  <a:schemeClr val="tx1"/>
                </a:solidFill>
                <a:latin typeface="Calibri"/>
                <a:cs typeface="Calibri"/>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7/30/2024</a:t>
            </a:fld>
            <a:endParaRPr lang="en-US"/>
          </a:p>
        </p:txBody>
      </p:sp>
      <p:sp>
        <p:nvSpPr>
          <p:cNvPr id="6" name="Holder 6"/>
          <p:cNvSpPr>
            <a:spLocks noGrp="1"/>
          </p:cNvSpPr>
          <p:nvPr>
            <p:ph type="sldNum" sz="quarter" idx="7"/>
          </p:nvPr>
        </p:nvSpPr>
        <p:spPr>
          <a:xfrm>
            <a:off x="11913107" y="6603288"/>
            <a:ext cx="242570" cy="177800"/>
          </a:xfrm>
          <a:prstGeom prst="rect">
            <a:avLst/>
          </a:prstGeom>
        </p:spPr>
        <p:txBody>
          <a:bodyPr wrap="square" lIns="0" tIns="0" rIns="0" bIns="0">
            <a:spAutoFit/>
          </a:bodyPr>
          <a:lstStyle>
            <a:lvl1pPr>
              <a:defRPr sz="1200" b="0" i="0">
                <a:solidFill>
                  <a:srgbClr val="888888"/>
                </a:solidFill>
                <a:latin typeface="Calibri"/>
                <a:cs typeface="Calibri"/>
              </a:defRPr>
            </a:lvl1pPr>
          </a:lstStyle>
          <a:p>
            <a:pPr marL="114300">
              <a:lnSpc>
                <a:spcPts val="1240"/>
              </a:lnSpc>
            </a:pPr>
            <a:fld id="{81D60167-4931-47E6-BA6A-407CBD079E47}" type="slidenum">
              <a:rPr spc="-50" dirty="0"/>
              <a:t>‹#›</a:t>
            </a:fld>
            <a:endParaRPr spc="-50" dirty="0"/>
          </a:p>
        </p:txBody>
      </p:sp>
    </p:spTree>
    <p:extLst>
      <p:ext uri="{BB962C8B-B14F-4D97-AF65-F5344CB8AC3E}">
        <p14:creationId xmlns:p14="http://schemas.microsoft.com/office/powerpoint/2010/main" val="27313754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 Id="rId4" Type="http://schemas.openxmlformats.org/officeDocument/2006/relationships/image" Target="../media/image5.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1938507" y="6565188"/>
            <a:ext cx="177800" cy="208279"/>
          </a:xfrm>
          <a:prstGeom prst="rect">
            <a:avLst/>
          </a:prstGeom>
        </p:spPr>
        <p:txBody>
          <a:bodyPr vert="horz" wrap="square" lIns="0" tIns="12700" rIns="0" bIns="0" rtlCol="0">
            <a:spAutoFit/>
          </a:bodyPr>
          <a:lstStyle/>
          <a:p>
            <a:pPr marL="12700" marR="0" lvl="0" indent="0" defTabSz="914400" eaLnBrk="1" fontAlgn="auto" latinLnBrk="0" hangingPunct="1">
              <a:lnSpc>
                <a:spcPct val="100000"/>
              </a:lnSpc>
              <a:spcBef>
                <a:spcPts val="100"/>
              </a:spcBef>
              <a:spcAft>
                <a:spcPts val="0"/>
              </a:spcAft>
              <a:buClrTx/>
              <a:buSzTx/>
              <a:buFontTx/>
              <a:buNone/>
              <a:tabLst/>
              <a:defRPr/>
            </a:pPr>
            <a:r>
              <a:rPr kumimoji="0" sz="1200" b="0" i="0" u="none" strike="noStrike" kern="0" cap="none" spc="-25" normalizeH="0" baseline="0" noProof="0" dirty="0">
                <a:ln>
                  <a:noFill/>
                </a:ln>
                <a:solidFill>
                  <a:srgbClr val="888888"/>
                </a:solidFill>
                <a:effectLst/>
                <a:uLnTx/>
                <a:uFillTx/>
                <a:latin typeface="Calibri"/>
                <a:cs typeface="Calibri"/>
              </a:rPr>
              <a:t>14</a:t>
            </a:r>
            <a:endParaRPr kumimoji="0" sz="1200" b="0" i="0" u="none" strike="noStrike" kern="0" cap="none" spc="0" normalizeH="0" baseline="0" noProof="0">
              <a:ln>
                <a:noFill/>
              </a:ln>
              <a:solidFill>
                <a:sysClr val="windowText" lastClr="000000"/>
              </a:solidFill>
              <a:effectLst/>
              <a:uLnTx/>
              <a:uFillTx/>
              <a:latin typeface="Calibri"/>
              <a:cs typeface="Calibri"/>
            </a:endParaRPr>
          </a:p>
        </p:txBody>
      </p:sp>
      <p:sp>
        <p:nvSpPr>
          <p:cNvPr id="3" name="object 3"/>
          <p:cNvSpPr txBox="1">
            <a:spLocks noGrp="1"/>
          </p:cNvSpPr>
          <p:nvPr>
            <p:ph type="title"/>
          </p:nvPr>
        </p:nvSpPr>
        <p:spPr>
          <a:xfrm>
            <a:off x="689254" y="46101"/>
            <a:ext cx="10364470" cy="391160"/>
          </a:xfrm>
          <a:prstGeom prst="rect">
            <a:avLst/>
          </a:prstGeom>
        </p:spPr>
        <p:txBody>
          <a:bodyPr vert="horz" wrap="square" lIns="0" tIns="12700" rIns="0" bIns="0" rtlCol="0">
            <a:spAutoFit/>
          </a:bodyPr>
          <a:lstStyle/>
          <a:p>
            <a:pPr marL="12700">
              <a:lnSpc>
                <a:spcPct val="100000"/>
              </a:lnSpc>
              <a:spcBef>
                <a:spcPts val="100"/>
              </a:spcBef>
            </a:pPr>
            <a:r>
              <a:rPr sz="2400" spc="-10" dirty="0"/>
              <a:t>Effects</a:t>
            </a:r>
            <a:r>
              <a:rPr sz="2400" spc="-60" dirty="0"/>
              <a:t> </a:t>
            </a:r>
            <a:r>
              <a:rPr sz="2400" dirty="0"/>
              <a:t>of</a:t>
            </a:r>
            <a:r>
              <a:rPr sz="2400" spc="-75" dirty="0"/>
              <a:t> </a:t>
            </a:r>
            <a:r>
              <a:rPr sz="2400" dirty="0"/>
              <a:t>Simulated</a:t>
            </a:r>
            <a:r>
              <a:rPr sz="2400" spc="-60" dirty="0"/>
              <a:t> </a:t>
            </a:r>
            <a:r>
              <a:rPr sz="2400" dirty="0"/>
              <a:t>Pumping</a:t>
            </a:r>
            <a:r>
              <a:rPr sz="2400" spc="-70" dirty="0"/>
              <a:t> </a:t>
            </a:r>
            <a:r>
              <a:rPr sz="2400" dirty="0"/>
              <a:t>on</a:t>
            </a:r>
            <a:r>
              <a:rPr sz="2400" spc="-55" dirty="0"/>
              <a:t> </a:t>
            </a:r>
            <a:r>
              <a:rPr sz="2400" spc="-10" dirty="0"/>
              <a:t>BVGCD</a:t>
            </a:r>
            <a:r>
              <a:rPr sz="2400" spc="-45" dirty="0"/>
              <a:t> </a:t>
            </a:r>
            <a:r>
              <a:rPr sz="2400" spc="-10" dirty="0"/>
              <a:t>Permitted</a:t>
            </a:r>
            <a:r>
              <a:rPr sz="2400" spc="-60" dirty="0"/>
              <a:t> </a:t>
            </a:r>
            <a:r>
              <a:rPr sz="2400" dirty="0"/>
              <a:t>and</a:t>
            </a:r>
            <a:r>
              <a:rPr sz="2400" spc="-60" dirty="0"/>
              <a:t> </a:t>
            </a:r>
            <a:r>
              <a:rPr sz="2400" spc="-10" dirty="0"/>
              <a:t>Registered</a:t>
            </a:r>
            <a:r>
              <a:rPr sz="2400" spc="-40" dirty="0"/>
              <a:t> </a:t>
            </a:r>
            <a:r>
              <a:rPr sz="2400" spc="-10" dirty="0"/>
              <a:t>Simsboro</a:t>
            </a:r>
            <a:r>
              <a:rPr sz="2400" spc="-100" dirty="0"/>
              <a:t> </a:t>
            </a:r>
            <a:r>
              <a:rPr sz="2400" spc="-10" dirty="0"/>
              <a:t>Wells</a:t>
            </a:r>
            <a:endParaRPr sz="2400"/>
          </a:p>
        </p:txBody>
      </p:sp>
      <p:sp>
        <p:nvSpPr>
          <p:cNvPr id="4" name="object 4"/>
          <p:cNvSpPr txBox="1"/>
          <p:nvPr/>
        </p:nvSpPr>
        <p:spPr>
          <a:xfrm>
            <a:off x="917244" y="617042"/>
            <a:ext cx="10365740" cy="5031105"/>
          </a:xfrm>
          <a:prstGeom prst="rect">
            <a:avLst/>
          </a:prstGeom>
        </p:spPr>
        <p:txBody>
          <a:bodyPr vert="horz" wrap="square" lIns="0" tIns="13970" rIns="0" bIns="0" rtlCol="0">
            <a:spAutoFit/>
          </a:bodyPr>
          <a:lstStyle/>
          <a:p>
            <a:pPr marL="356870" marR="0" lvl="0" indent="-344170" defTabSz="914400" eaLnBrk="1" fontAlgn="auto" latinLnBrk="0" hangingPunct="1">
              <a:lnSpc>
                <a:spcPct val="100000"/>
              </a:lnSpc>
              <a:spcBef>
                <a:spcPts val="110"/>
              </a:spcBef>
              <a:spcAft>
                <a:spcPts val="0"/>
              </a:spcAft>
              <a:buClrTx/>
              <a:buSzTx/>
              <a:buFont typeface="Times New Roman"/>
              <a:buChar char="•"/>
              <a:tabLst>
                <a:tab pos="356870" algn="l"/>
              </a:tabLst>
              <a:defRPr/>
            </a:pPr>
            <a:r>
              <a:rPr kumimoji="0" sz="2200" b="0" i="0" u="none" strike="noStrike" kern="0" cap="none" spc="0" normalizeH="0" baseline="0" noProof="0" dirty="0">
                <a:ln>
                  <a:noFill/>
                </a:ln>
                <a:solidFill>
                  <a:sysClr val="windowText" lastClr="000000"/>
                </a:solidFill>
                <a:effectLst/>
                <a:uLnTx/>
                <a:uFillTx/>
                <a:latin typeface="Calibri"/>
                <a:cs typeface="Calibri"/>
              </a:rPr>
              <a:t>612</a:t>
            </a:r>
            <a:r>
              <a:rPr kumimoji="0" sz="2200" b="0" i="0" u="none" strike="noStrike" kern="0" cap="none" spc="-65" normalizeH="0" baseline="0" noProof="0" dirty="0">
                <a:ln>
                  <a:noFill/>
                </a:ln>
                <a:solidFill>
                  <a:sysClr val="windowText" lastClr="000000"/>
                </a:solidFill>
                <a:effectLst/>
                <a:uLnTx/>
                <a:uFillTx/>
                <a:latin typeface="Calibri"/>
                <a:cs typeface="Calibri"/>
              </a:rPr>
              <a:t> </a:t>
            </a:r>
            <a:r>
              <a:rPr kumimoji="0" sz="2200" b="0" i="0" u="none" strike="noStrike" kern="0" cap="none" spc="0" normalizeH="0" baseline="0" noProof="0" dirty="0">
                <a:ln>
                  <a:noFill/>
                </a:ln>
                <a:solidFill>
                  <a:sysClr val="windowText" lastClr="000000"/>
                </a:solidFill>
                <a:effectLst/>
                <a:uLnTx/>
                <a:uFillTx/>
                <a:latin typeface="Calibri"/>
                <a:cs typeface="Calibri"/>
              </a:rPr>
              <a:t>BVGCD</a:t>
            </a:r>
            <a:r>
              <a:rPr kumimoji="0" sz="2200" b="0" i="0" u="none" strike="noStrike" kern="0" cap="none" spc="-50" normalizeH="0" baseline="0" noProof="0" dirty="0">
                <a:ln>
                  <a:noFill/>
                </a:ln>
                <a:solidFill>
                  <a:sysClr val="windowText" lastClr="000000"/>
                </a:solidFill>
                <a:effectLst/>
                <a:uLnTx/>
                <a:uFillTx/>
                <a:latin typeface="Calibri"/>
                <a:cs typeface="Calibri"/>
              </a:rPr>
              <a:t> </a:t>
            </a:r>
            <a:r>
              <a:rPr kumimoji="0" sz="2200" b="0" i="0" u="none" strike="noStrike" kern="0" cap="none" spc="0" normalizeH="0" baseline="0" noProof="0" dirty="0">
                <a:ln>
                  <a:noFill/>
                </a:ln>
                <a:solidFill>
                  <a:sysClr val="windowText" lastClr="000000"/>
                </a:solidFill>
                <a:effectLst/>
                <a:uLnTx/>
                <a:uFillTx/>
                <a:latin typeface="Calibri"/>
                <a:cs typeface="Calibri"/>
              </a:rPr>
              <a:t>permitted</a:t>
            </a:r>
            <a:r>
              <a:rPr kumimoji="0" sz="2200" b="0" i="0" u="none" strike="noStrike" kern="0" cap="none" spc="-95" normalizeH="0" baseline="0" noProof="0" dirty="0">
                <a:ln>
                  <a:noFill/>
                </a:ln>
                <a:solidFill>
                  <a:sysClr val="windowText" lastClr="000000"/>
                </a:solidFill>
                <a:effectLst/>
                <a:uLnTx/>
                <a:uFillTx/>
                <a:latin typeface="Calibri"/>
                <a:cs typeface="Calibri"/>
              </a:rPr>
              <a:t> </a:t>
            </a:r>
            <a:r>
              <a:rPr kumimoji="0" sz="2200" b="0" i="0" u="none" strike="noStrike" kern="0" cap="none" spc="0" normalizeH="0" baseline="0" noProof="0" dirty="0">
                <a:ln>
                  <a:noFill/>
                </a:ln>
                <a:solidFill>
                  <a:sysClr val="windowText" lastClr="000000"/>
                </a:solidFill>
                <a:effectLst/>
                <a:uLnTx/>
                <a:uFillTx/>
                <a:latin typeface="Calibri"/>
                <a:cs typeface="Calibri"/>
              </a:rPr>
              <a:t>and</a:t>
            </a:r>
            <a:r>
              <a:rPr kumimoji="0" sz="2200" b="0" i="0" u="none" strike="noStrike" kern="0" cap="none" spc="-30" normalizeH="0" baseline="0" noProof="0" dirty="0">
                <a:ln>
                  <a:noFill/>
                </a:ln>
                <a:solidFill>
                  <a:sysClr val="windowText" lastClr="000000"/>
                </a:solidFill>
                <a:effectLst/>
                <a:uLnTx/>
                <a:uFillTx/>
                <a:latin typeface="Calibri"/>
                <a:cs typeface="Calibri"/>
              </a:rPr>
              <a:t> </a:t>
            </a:r>
            <a:r>
              <a:rPr kumimoji="0" sz="2200" b="0" i="0" u="none" strike="noStrike" kern="0" cap="none" spc="-10" normalizeH="0" baseline="0" noProof="0" dirty="0">
                <a:ln>
                  <a:noFill/>
                </a:ln>
                <a:solidFill>
                  <a:sysClr val="windowText" lastClr="000000"/>
                </a:solidFill>
                <a:effectLst/>
                <a:uLnTx/>
                <a:uFillTx/>
                <a:latin typeface="Calibri"/>
                <a:cs typeface="Calibri"/>
              </a:rPr>
              <a:t>registered</a:t>
            </a:r>
            <a:r>
              <a:rPr kumimoji="0" sz="2200" b="0" i="0" u="none" strike="noStrike" kern="0" cap="none" spc="-75" normalizeH="0" baseline="0" noProof="0" dirty="0">
                <a:ln>
                  <a:noFill/>
                </a:ln>
                <a:solidFill>
                  <a:sysClr val="windowText" lastClr="000000"/>
                </a:solidFill>
                <a:effectLst/>
                <a:uLnTx/>
                <a:uFillTx/>
                <a:latin typeface="Calibri"/>
                <a:cs typeface="Calibri"/>
              </a:rPr>
              <a:t> </a:t>
            </a:r>
            <a:r>
              <a:rPr kumimoji="0" sz="2200" b="0" i="0" u="none" strike="noStrike" kern="0" cap="none" spc="0" normalizeH="0" baseline="0" noProof="0" dirty="0">
                <a:ln>
                  <a:noFill/>
                </a:ln>
                <a:solidFill>
                  <a:sysClr val="windowText" lastClr="000000"/>
                </a:solidFill>
                <a:effectLst/>
                <a:uLnTx/>
                <a:uFillTx/>
                <a:latin typeface="Calibri"/>
                <a:cs typeface="Calibri"/>
              </a:rPr>
              <a:t>Simsboro</a:t>
            </a:r>
            <a:r>
              <a:rPr kumimoji="0" sz="2200" b="0" i="0" u="none" strike="noStrike" kern="0" cap="none" spc="-80" normalizeH="0" baseline="0" noProof="0" dirty="0">
                <a:ln>
                  <a:noFill/>
                </a:ln>
                <a:solidFill>
                  <a:sysClr val="windowText" lastClr="000000"/>
                </a:solidFill>
                <a:effectLst/>
                <a:uLnTx/>
                <a:uFillTx/>
                <a:latin typeface="Calibri"/>
                <a:cs typeface="Calibri"/>
              </a:rPr>
              <a:t> </a:t>
            </a:r>
            <a:r>
              <a:rPr kumimoji="0" sz="2200" b="0" i="0" u="none" strike="noStrike" kern="0" cap="none" spc="-10" normalizeH="0" baseline="0" noProof="0" dirty="0">
                <a:ln>
                  <a:noFill/>
                </a:ln>
                <a:solidFill>
                  <a:sysClr val="windowText" lastClr="000000"/>
                </a:solidFill>
                <a:effectLst/>
                <a:uLnTx/>
                <a:uFillTx/>
                <a:latin typeface="Calibri"/>
                <a:cs typeface="Calibri"/>
              </a:rPr>
              <a:t>wells</a:t>
            </a:r>
            <a:endParaRPr kumimoji="0" sz="2200" b="0" i="0" u="none" strike="noStrike" kern="0" cap="none" spc="0" normalizeH="0" baseline="0" noProof="0">
              <a:ln>
                <a:noFill/>
              </a:ln>
              <a:solidFill>
                <a:sysClr val="windowText" lastClr="000000"/>
              </a:solidFill>
              <a:effectLst/>
              <a:uLnTx/>
              <a:uFillTx/>
              <a:latin typeface="Calibri"/>
              <a:cs typeface="Calibri"/>
            </a:endParaRPr>
          </a:p>
          <a:p>
            <a:pPr marL="356870" marR="0" lvl="0" indent="-344170" defTabSz="914400" eaLnBrk="1" fontAlgn="auto" latinLnBrk="0" hangingPunct="1">
              <a:lnSpc>
                <a:spcPts val="2475"/>
              </a:lnSpc>
              <a:spcBef>
                <a:spcPts val="1945"/>
              </a:spcBef>
              <a:spcAft>
                <a:spcPts val="0"/>
              </a:spcAft>
              <a:buClrTx/>
              <a:buSzTx/>
              <a:buFont typeface="Times New Roman"/>
              <a:buChar char="•"/>
              <a:tabLst>
                <a:tab pos="356870" algn="l"/>
              </a:tabLst>
              <a:defRPr/>
            </a:pPr>
            <a:r>
              <a:rPr kumimoji="0" sz="2200" b="0" i="0" u="none" strike="noStrike" kern="0" cap="none" spc="0" normalizeH="0" baseline="0" noProof="0" dirty="0">
                <a:ln>
                  <a:noFill/>
                </a:ln>
                <a:solidFill>
                  <a:sysClr val="windowText" lastClr="000000"/>
                </a:solidFill>
                <a:effectLst/>
                <a:uLnTx/>
                <a:uFillTx/>
                <a:latin typeface="Calibri"/>
                <a:cs typeface="Calibri"/>
              </a:rPr>
              <a:t>Assessment</a:t>
            </a:r>
            <a:r>
              <a:rPr kumimoji="0" sz="2200" b="0" i="0" u="none" strike="noStrike" kern="0" cap="none" spc="420" normalizeH="0" baseline="0" noProof="0" dirty="0">
                <a:ln>
                  <a:noFill/>
                </a:ln>
                <a:solidFill>
                  <a:sysClr val="windowText" lastClr="000000"/>
                </a:solidFill>
                <a:effectLst/>
                <a:uLnTx/>
                <a:uFillTx/>
                <a:latin typeface="Calibri"/>
                <a:cs typeface="Calibri"/>
              </a:rPr>
              <a:t> </a:t>
            </a:r>
            <a:r>
              <a:rPr kumimoji="0" sz="2200" b="0" i="0" u="none" strike="noStrike" kern="0" cap="none" spc="0" normalizeH="0" baseline="0" noProof="0" dirty="0">
                <a:ln>
                  <a:noFill/>
                </a:ln>
                <a:solidFill>
                  <a:sysClr val="windowText" lastClr="000000"/>
                </a:solidFill>
                <a:effectLst/>
                <a:uLnTx/>
                <a:uFillTx/>
                <a:latin typeface="Calibri"/>
                <a:cs typeface="Calibri"/>
              </a:rPr>
              <a:t>does</a:t>
            </a:r>
            <a:r>
              <a:rPr kumimoji="0" sz="2200" b="0" i="0" u="none" strike="noStrike" kern="0" cap="none" spc="420" normalizeH="0" baseline="0" noProof="0" dirty="0">
                <a:ln>
                  <a:noFill/>
                </a:ln>
                <a:solidFill>
                  <a:sysClr val="windowText" lastClr="000000"/>
                </a:solidFill>
                <a:effectLst/>
                <a:uLnTx/>
                <a:uFillTx/>
                <a:latin typeface="Calibri"/>
                <a:cs typeface="Calibri"/>
              </a:rPr>
              <a:t> </a:t>
            </a:r>
            <a:r>
              <a:rPr kumimoji="0" sz="2200" b="0" i="0" u="none" strike="noStrike" kern="0" cap="none" spc="0" normalizeH="0" baseline="0" noProof="0" dirty="0">
                <a:ln>
                  <a:noFill/>
                </a:ln>
                <a:solidFill>
                  <a:sysClr val="windowText" lastClr="000000"/>
                </a:solidFill>
                <a:effectLst/>
                <a:uLnTx/>
                <a:uFillTx/>
                <a:latin typeface="Calibri"/>
                <a:cs typeface="Calibri"/>
              </a:rPr>
              <a:t>not</a:t>
            </a:r>
            <a:r>
              <a:rPr kumimoji="0" sz="2200" b="0" i="0" u="none" strike="noStrike" kern="0" cap="none" spc="415" normalizeH="0" baseline="0" noProof="0" dirty="0">
                <a:ln>
                  <a:noFill/>
                </a:ln>
                <a:solidFill>
                  <a:sysClr val="windowText" lastClr="000000"/>
                </a:solidFill>
                <a:effectLst/>
                <a:uLnTx/>
                <a:uFillTx/>
                <a:latin typeface="Calibri"/>
                <a:cs typeface="Calibri"/>
              </a:rPr>
              <a:t> </a:t>
            </a:r>
            <a:r>
              <a:rPr kumimoji="0" sz="2200" b="0" i="0" u="none" strike="noStrike" kern="0" cap="none" spc="0" normalizeH="0" baseline="0" noProof="0" dirty="0">
                <a:ln>
                  <a:noFill/>
                </a:ln>
                <a:solidFill>
                  <a:sysClr val="windowText" lastClr="000000"/>
                </a:solidFill>
                <a:effectLst/>
                <a:uLnTx/>
                <a:uFillTx/>
                <a:latin typeface="Calibri"/>
                <a:cs typeface="Calibri"/>
              </a:rPr>
              <a:t>allocate</a:t>
            </a:r>
            <a:r>
              <a:rPr kumimoji="0" sz="2200" b="0" i="0" u="none" strike="noStrike" kern="0" cap="none" spc="415" normalizeH="0" baseline="0" noProof="0" dirty="0">
                <a:ln>
                  <a:noFill/>
                </a:ln>
                <a:solidFill>
                  <a:sysClr val="windowText" lastClr="000000"/>
                </a:solidFill>
                <a:effectLst/>
                <a:uLnTx/>
                <a:uFillTx/>
                <a:latin typeface="Calibri"/>
                <a:cs typeface="Calibri"/>
              </a:rPr>
              <a:t> </a:t>
            </a:r>
            <a:r>
              <a:rPr kumimoji="0" sz="2200" b="0" i="0" u="none" strike="noStrike" kern="0" cap="none" spc="0" normalizeH="0" baseline="0" noProof="0" dirty="0">
                <a:ln>
                  <a:noFill/>
                </a:ln>
                <a:solidFill>
                  <a:sysClr val="windowText" lastClr="000000"/>
                </a:solidFill>
                <a:effectLst/>
                <a:uLnTx/>
                <a:uFillTx/>
                <a:latin typeface="Calibri"/>
                <a:cs typeface="Calibri"/>
              </a:rPr>
              <a:t>responsibility</a:t>
            </a:r>
            <a:r>
              <a:rPr kumimoji="0" sz="2200" b="0" i="0" u="none" strike="noStrike" kern="0" cap="none" spc="430" normalizeH="0" baseline="0" noProof="0" dirty="0">
                <a:ln>
                  <a:noFill/>
                </a:ln>
                <a:solidFill>
                  <a:sysClr val="windowText" lastClr="000000"/>
                </a:solidFill>
                <a:effectLst/>
                <a:uLnTx/>
                <a:uFillTx/>
                <a:latin typeface="Calibri"/>
                <a:cs typeface="Calibri"/>
              </a:rPr>
              <a:t> </a:t>
            </a:r>
            <a:r>
              <a:rPr kumimoji="0" sz="2200" b="0" i="0" u="none" strike="noStrike" kern="0" cap="none" spc="0" normalizeH="0" baseline="0" noProof="0" dirty="0">
                <a:ln>
                  <a:noFill/>
                </a:ln>
                <a:solidFill>
                  <a:sysClr val="windowText" lastClr="000000"/>
                </a:solidFill>
                <a:effectLst/>
                <a:uLnTx/>
                <a:uFillTx/>
                <a:latin typeface="Calibri"/>
                <a:cs typeface="Calibri"/>
              </a:rPr>
              <a:t>for</a:t>
            </a:r>
            <a:r>
              <a:rPr kumimoji="0" sz="2200" b="0" i="0" u="none" strike="noStrike" kern="0" cap="none" spc="409" normalizeH="0" baseline="0" noProof="0" dirty="0">
                <a:ln>
                  <a:noFill/>
                </a:ln>
                <a:solidFill>
                  <a:sysClr val="windowText" lastClr="000000"/>
                </a:solidFill>
                <a:effectLst/>
                <a:uLnTx/>
                <a:uFillTx/>
                <a:latin typeface="Calibri"/>
                <a:cs typeface="Calibri"/>
              </a:rPr>
              <a:t> </a:t>
            </a:r>
            <a:r>
              <a:rPr kumimoji="0" sz="2200" b="0" i="0" u="none" strike="noStrike" kern="0" cap="none" spc="0" normalizeH="0" baseline="0" noProof="0" dirty="0">
                <a:ln>
                  <a:noFill/>
                </a:ln>
                <a:solidFill>
                  <a:sysClr val="windowText" lastClr="000000"/>
                </a:solidFill>
                <a:effectLst/>
                <a:uLnTx/>
                <a:uFillTx/>
                <a:latin typeface="Calibri"/>
                <a:cs typeface="Calibri"/>
              </a:rPr>
              <a:t>impacts</a:t>
            </a:r>
            <a:r>
              <a:rPr kumimoji="0" sz="2200" b="0" i="0" u="none" strike="noStrike" kern="0" cap="none" spc="420" normalizeH="0" baseline="0" noProof="0" dirty="0">
                <a:ln>
                  <a:noFill/>
                </a:ln>
                <a:solidFill>
                  <a:sysClr val="windowText" lastClr="000000"/>
                </a:solidFill>
                <a:effectLst/>
                <a:uLnTx/>
                <a:uFillTx/>
                <a:latin typeface="Calibri"/>
                <a:cs typeface="Calibri"/>
              </a:rPr>
              <a:t> </a:t>
            </a:r>
            <a:r>
              <a:rPr kumimoji="0" sz="2200" b="0" i="0" u="none" strike="noStrike" kern="0" cap="none" spc="0" normalizeH="0" baseline="0" noProof="0" dirty="0">
                <a:ln>
                  <a:noFill/>
                </a:ln>
                <a:solidFill>
                  <a:sysClr val="windowText" lastClr="000000"/>
                </a:solidFill>
                <a:effectLst/>
                <a:uLnTx/>
                <a:uFillTx/>
                <a:latin typeface="Calibri"/>
                <a:cs typeface="Calibri"/>
              </a:rPr>
              <a:t>among</a:t>
            </a:r>
            <a:r>
              <a:rPr kumimoji="0" sz="2200" b="0" i="0" u="none" strike="noStrike" kern="0" cap="none" spc="409" normalizeH="0" baseline="0" noProof="0" dirty="0">
                <a:ln>
                  <a:noFill/>
                </a:ln>
                <a:solidFill>
                  <a:sysClr val="windowText" lastClr="000000"/>
                </a:solidFill>
                <a:effectLst/>
                <a:uLnTx/>
                <a:uFillTx/>
                <a:latin typeface="Calibri"/>
                <a:cs typeface="Calibri"/>
              </a:rPr>
              <a:t> </a:t>
            </a:r>
            <a:r>
              <a:rPr kumimoji="0" sz="2200" b="0" i="0" u="none" strike="noStrike" kern="0" cap="none" spc="0" normalizeH="0" baseline="0" noProof="0" dirty="0">
                <a:ln>
                  <a:noFill/>
                </a:ln>
                <a:solidFill>
                  <a:sysClr val="windowText" lastClr="000000"/>
                </a:solidFill>
                <a:effectLst/>
                <a:uLnTx/>
                <a:uFillTx/>
                <a:latin typeface="Calibri"/>
                <a:cs typeface="Calibri"/>
              </a:rPr>
              <a:t>all</a:t>
            </a:r>
            <a:r>
              <a:rPr kumimoji="0" sz="2200" b="0" i="0" u="none" strike="noStrike" kern="0" cap="none" spc="405" normalizeH="0" baseline="0" noProof="0" dirty="0">
                <a:ln>
                  <a:noFill/>
                </a:ln>
                <a:solidFill>
                  <a:sysClr val="windowText" lastClr="000000"/>
                </a:solidFill>
                <a:effectLst/>
                <a:uLnTx/>
                <a:uFillTx/>
                <a:latin typeface="Calibri"/>
                <a:cs typeface="Calibri"/>
              </a:rPr>
              <a:t> </a:t>
            </a:r>
            <a:r>
              <a:rPr kumimoji="0" sz="2200" b="0" i="0" u="none" strike="noStrike" kern="0" cap="none" spc="0" normalizeH="0" baseline="0" noProof="0" dirty="0">
                <a:ln>
                  <a:noFill/>
                </a:ln>
                <a:solidFill>
                  <a:sysClr val="windowText" lastClr="000000"/>
                </a:solidFill>
                <a:effectLst/>
                <a:uLnTx/>
                <a:uFillTx/>
                <a:latin typeface="Calibri"/>
                <a:cs typeface="Calibri"/>
              </a:rPr>
              <a:t>the</a:t>
            </a:r>
            <a:r>
              <a:rPr kumimoji="0" sz="2200" b="0" i="0" u="none" strike="noStrike" kern="0" cap="none" spc="409" normalizeH="0" baseline="0" noProof="0" dirty="0">
                <a:ln>
                  <a:noFill/>
                </a:ln>
                <a:solidFill>
                  <a:sysClr val="windowText" lastClr="000000"/>
                </a:solidFill>
                <a:effectLst/>
                <a:uLnTx/>
                <a:uFillTx/>
                <a:latin typeface="Calibri"/>
                <a:cs typeface="Calibri"/>
              </a:rPr>
              <a:t> </a:t>
            </a:r>
            <a:r>
              <a:rPr kumimoji="0" sz="2200" b="0" i="0" u="none" strike="noStrike" kern="0" cap="none" spc="-10" normalizeH="0" baseline="0" noProof="0" dirty="0">
                <a:ln>
                  <a:noFill/>
                </a:ln>
                <a:solidFill>
                  <a:sysClr val="windowText" lastClr="000000"/>
                </a:solidFill>
                <a:effectLst/>
                <a:uLnTx/>
                <a:uFillTx/>
                <a:latin typeface="Calibri"/>
                <a:cs typeface="Calibri"/>
              </a:rPr>
              <a:t>groundwater</a:t>
            </a:r>
            <a:endParaRPr kumimoji="0" sz="2200" b="0" i="0" u="none" strike="noStrike" kern="0" cap="none" spc="0" normalizeH="0" baseline="0" noProof="0">
              <a:ln>
                <a:noFill/>
              </a:ln>
              <a:solidFill>
                <a:sysClr val="windowText" lastClr="000000"/>
              </a:solidFill>
              <a:effectLst/>
              <a:uLnTx/>
              <a:uFillTx/>
              <a:latin typeface="Calibri"/>
              <a:cs typeface="Calibri"/>
            </a:endParaRPr>
          </a:p>
          <a:p>
            <a:pPr marL="356870" marR="0" lvl="0" indent="0" defTabSz="914400" eaLnBrk="1" fontAlgn="auto" latinLnBrk="0" hangingPunct="1">
              <a:lnSpc>
                <a:spcPts val="2475"/>
              </a:lnSpc>
              <a:spcBef>
                <a:spcPts val="0"/>
              </a:spcBef>
              <a:spcAft>
                <a:spcPts val="0"/>
              </a:spcAft>
              <a:buClrTx/>
              <a:buSzTx/>
              <a:buFontTx/>
              <a:buNone/>
              <a:tabLst/>
              <a:defRPr/>
            </a:pPr>
            <a:r>
              <a:rPr kumimoji="0" sz="2200" b="0" i="0" u="none" strike="noStrike" kern="0" cap="none" spc="-10" normalizeH="0" baseline="0" noProof="0" dirty="0">
                <a:ln>
                  <a:noFill/>
                </a:ln>
                <a:solidFill>
                  <a:sysClr val="windowText" lastClr="000000"/>
                </a:solidFill>
                <a:effectLst/>
                <a:uLnTx/>
                <a:uFillTx/>
                <a:latin typeface="Calibri"/>
                <a:cs typeface="Calibri"/>
              </a:rPr>
              <a:t>producers</a:t>
            </a:r>
            <a:r>
              <a:rPr kumimoji="0" sz="2200" b="0" i="0" u="none" strike="noStrike" kern="0" cap="none" spc="-45" normalizeH="0" baseline="0" noProof="0" dirty="0">
                <a:ln>
                  <a:noFill/>
                </a:ln>
                <a:solidFill>
                  <a:sysClr val="windowText" lastClr="000000"/>
                </a:solidFill>
                <a:effectLst/>
                <a:uLnTx/>
                <a:uFillTx/>
                <a:latin typeface="Calibri"/>
                <a:cs typeface="Calibri"/>
              </a:rPr>
              <a:t> </a:t>
            </a:r>
            <a:r>
              <a:rPr kumimoji="0" sz="2200" b="0" i="0" u="none" strike="noStrike" kern="0" cap="none" spc="0" normalizeH="0" baseline="0" noProof="0" dirty="0">
                <a:ln>
                  <a:noFill/>
                </a:ln>
                <a:solidFill>
                  <a:sysClr val="windowText" lastClr="000000"/>
                </a:solidFill>
                <a:effectLst/>
                <a:uLnTx/>
                <a:uFillTx/>
                <a:latin typeface="Calibri"/>
                <a:cs typeface="Calibri"/>
              </a:rPr>
              <a:t>in</a:t>
            </a:r>
            <a:r>
              <a:rPr kumimoji="0" sz="2200" b="0" i="0" u="none" strike="noStrike" kern="0" cap="none" spc="-30" normalizeH="0" baseline="0" noProof="0" dirty="0">
                <a:ln>
                  <a:noFill/>
                </a:ln>
                <a:solidFill>
                  <a:sysClr val="windowText" lastClr="000000"/>
                </a:solidFill>
                <a:effectLst/>
                <a:uLnTx/>
                <a:uFillTx/>
                <a:latin typeface="Calibri"/>
                <a:cs typeface="Calibri"/>
              </a:rPr>
              <a:t> </a:t>
            </a:r>
            <a:r>
              <a:rPr kumimoji="0" sz="2200" b="0" i="0" u="none" strike="noStrike" kern="0" cap="none" spc="0" normalizeH="0" baseline="0" noProof="0" dirty="0">
                <a:ln>
                  <a:noFill/>
                </a:ln>
                <a:solidFill>
                  <a:sysClr val="windowText" lastClr="000000"/>
                </a:solidFill>
                <a:effectLst/>
                <a:uLnTx/>
                <a:uFillTx/>
                <a:latin typeface="Calibri"/>
                <a:cs typeface="Calibri"/>
              </a:rPr>
              <a:t>the Simsboro</a:t>
            </a:r>
            <a:r>
              <a:rPr kumimoji="0" sz="2200" b="0" i="0" u="none" strike="noStrike" kern="0" cap="none" spc="-65" normalizeH="0" baseline="0" noProof="0" dirty="0">
                <a:ln>
                  <a:noFill/>
                </a:ln>
                <a:solidFill>
                  <a:sysClr val="windowText" lastClr="000000"/>
                </a:solidFill>
                <a:effectLst/>
                <a:uLnTx/>
                <a:uFillTx/>
                <a:latin typeface="Calibri"/>
                <a:cs typeface="Calibri"/>
              </a:rPr>
              <a:t> </a:t>
            </a:r>
            <a:r>
              <a:rPr kumimoji="0" sz="2200" b="0" i="0" u="none" strike="noStrike" kern="0" cap="none" spc="-10" normalizeH="0" baseline="0" noProof="0" dirty="0">
                <a:ln>
                  <a:noFill/>
                </a:ln>
                <a:solidFill>
                  <a:sysClr val="windowText" lastClr="000000"/>
                </a:solidFill>
                <a:effectLst/>
                <a:uLnTx/>
                <a:uFillTx/>
                <a:latin typeface="Calibri"/>
                <a:cs typeface="Calibri"/>
              </a:rPr>
              <a:t>Aquifer.</a:t>
            </a:r>
            <a:endParaRPr kumimoji="0" sz="2200" b="0" i="0" u="none" strike="noStrike" kern="0" cap="none" spc="0" normalizeH="0" baseline="0" noProof="0">
              <a:ln>
                <a:noFill/>
              </a:ln>
              <a:solidFill>
                <a:sysClr val="windowText" lastClr="000000"/>
              </a:solidFill>
              <a:effectLst/>
              <a:uLnTx/>
              <a:uFillTx/>
              <a:latin typeface="Calibri"/>
              <a:cs typeface="Calibri"/>
            </a:endParaRPr>
          </a:p>
          <a:p>
            <a:pPr marL="356870" marR="0" lvl="0" indent="-344170" defTabSz="914400" eaLnBrk="1" fontAlgn="auto" latinLnBrk="0" hangingPunct="1">
              <a:lnSpc>
                <a:spcPts val="2470"/>
              </a:lnSpc>
              <a:spcBef>
                <a:spcPts val="1945"/>
              </a:spcBef>
              <a:spcAft>
                <a:spcPts val="0"/>
              </a:spcAft>
              <a:buClrTx/>
              <a:buSzTx/>
              <a:buFont typeface="Times New Roman"/>
              <a:buChar char="•"/>
              <a:tabLst>
                <a:tab pos="356870" algn="l"/>
              </a:tabLst>
              <a:defRPr/>
            </a:pPr>
            <a:r>
              <a:rPr kumimoji="0" sz="2200" b="0" i="0" u="none" strike="noStrike" kern="0" cap="none" spc="0" normalizeH="0" baseline="0" noProof="0" dirty="0">
                <a:ln>
                  <a:noFill/>
                </a:ln>
                <a:solidFill>
                  <a:sysClr val="windowText" lastClr="000000"/>
                </a:solidFill>
                <a:effectLst/>
                <a:uLnTx/>
                <a:uFillTx/>
                <a:latin typeface="Calibri"/>
                <a:cs typeface="Calibri"/>
              </a:rPr>
              <a:t>Timing</a:t>
            </a:r>
            <a:r>
              <a:rPr kumimoji="0" sz="2200" b="0" i="0" u="none" strike="noStrike" kern="0" cap="none" spc="-15" normalizeH="0" baseline="0" noProof="0" dirty="0">
                <a:ln>
                  <a:noFill/>
                </a:ln>
                <a:solidFill>
                  <a:sysClr val="windowText" lastClr="000000"/>
                </a:solidFill>
                <a:effectLst/>
                <a:uLnTx/>
                <a:uFillTx/>
                <a:latin typeface="Calibri"/>
                <a:cs typeface="Calibri"/>
              </a:rPr>
              <a:t> </a:t>
            </a:r>
            <a:r>
              <a:rPr kumimoji="0" sz="2200" b="0" i="0" u="none" strike="noStrike" kern="0" cap="none" spc="0" normalizeH="0" baseline="0" noProof="0" dirty="0">
                <a:ln>
                  <a:noFill/>
                </a:ln>
                <a:solidFill>
                  <a:sysClr val="windowText" lastClr="000000"/>
                </a:solidFill>
                <a:effectLst/>
                <a:uLnTx/>
                <a:uFillTx/>
                <a:latin typeface="Calibri"/>
                <a:cs typeface="Calibri"/>
              </a:rPr>
              <a:t>and</a:t>
            </a:r>
            <a:r>
              <a:rPr kumimoji="0" sz="2200" b="0" i="0" u="none" strike="noStrike" kern="0" cap="none" spc="-15" normalizeH="0" baseline="0" noProof="0" dirty="0">
                <a:ln>
                  <a:noFill/>
                </a:ln>
                <a:solidFill>
                  <a:sysClr val="windowText" lastClr="000000"/>
                </a:solidFill>
                <a:effectLst/>
                <a:uLnTx/>
                <a:uFillTx/>
                <a:latin typeface="Calibri"/>
                <a:cs typeface="Calibri"/>
              </a:rPr>
              <a:t> </a:t>
            </a:r>
            <a:r>
              <a:rPr kumimoji="0" sz="2200" b="0" i="0" u="none" strike="noStrike" kern="0" cap="none" spc="0" normalizeH="0" baseline="0" noProof="0" dirty="0">
                <a:ln>
                  <a:noFill/>
                </a:ln>
                <a:solidFill>
                  <a:sysClr val="windowText" lastClr="000000"/>
                </a:solidFill>
                <a:effectLst/>
                <a:uLnTx/>
                <a:uFillTx/>
                <a:latin typeface="Calibri"/>
                <a:cs typeface="Calibri"/>
              </a:rPr>
              <a:t>magnitude</a:t>
            </a:r>
            <a:r>
              <a:rPr kumimoji="0" sz="2200" b="0" i="0" u="none" strike="noStrike" kern="0" cap="none" spc="-20" normalizeH="0" baseline="0" noProof="0" dirty="0">
                <a:ln>
                  <a:noFill/>
                </a:ln>
                <a:solidFill>
                  <a:sysClr val="windowText" lastClr="000000"/>
                </a:solidFill>
                <a:effectLst/>
                <a:uLnTx/>
                <a:uFillTx/>
                <a:latin typeface="Calibri"/>
                <a:cs typeface="Calibri"/>
              </a:rPr>
              <a:t> </a:t>
            </a:r>
            <a:r>
              <a:rPr kumimoji="0" sz="2200" b="0" i="0" u="none" strike="noStrike" kern="0" cap="none" spc="0" normalizeH="0" baseline="0" noProof="0" dirty="0">
                <a:ln>
                  <a:noFill/>
                </a:ln>
                <a:solidFill>
                  <a:sysClr val="windowText" lastClr="000000"/>
                </a:solidFill>
                <a:effectLst/>
                <a:uLnTx/>
                <a:uFillTx/>
                <a:latin typeface="Calibri"/>
                <a:cs typeface="Calibri"/>
              </a:rPr>
              <a:t>of</a:t>
            </a:r>
            <a:r>
              <a:rPr kumimoji="0" sz="2200" b="0" i="0" u="none" strike="noStrike" kern="0" cap="none" spc="-15" normalizeH="0" baseline="0" noProof="0" dirty="0">
                <a:ln>
                  <a:noFill/>
                </a:ln>
                <a:solidFill>
                  <a:sysClr val="windowText" lastClr="000000"/>
                </a:solidFill>
                <a:effectLst/>
                <a:uLnTx/>
                <a:uFillTx/>
                <a:latin typeface="Calibri"/>
                <a:cs typeface="Calibri"/>
              </a:rPr>
              <a:t> </a:t>
            </a:r>
            <a:r>
              <a:rPr kumimoji="0" sz="2200" b="0" i="0" u="none" strike="noStrike" kern="0" cap="none" spc="0" normalizeH="0" baseline="0" noProof="0" dirty="0">
                <a:ln>
                  <a:noFill/>
                </a:ln>
                <a:solidFill>
                  <a:sysClr val="windowText" lastClr="000000"/>
                </a:solidFill>
                <a:effectLst/>
                <a:uLnTx/>
                <a:uFillTx/>
                <a:latin typeface="Calibri"/>
                <a:cs typeface="Calibri"/>
              </a:rPr>
              <a:t>pumping</a:t>
            </a:r>
            <a:r>
              <a:rPr kumimoji="0" sz="2200" b="0" i="0" u="none" strike="noStrike" kern="0" cap="none" spc="-30" normalizeH="0" baseline="0" noProof="0" dirty="0">
                <a:ln>
                  <a:noFill/>
                </a:ln>
                <a:solidFill>
                  <a:sysClr val="windowText" lastClr="000000"/>
                </a:solidFill>
                <a:effectLst/>
                <a:uLnTx/>
                <a:uFillTx/>
                <a:latin typeface="Calibri"/>
                <a:cs typeface="Calibri"/>
              </a:rPr>
              <a:t> </a:t>
            </a:r>
            <a:r>
              <a:rPr kumimoji="0" sz="2200" b="0" i="0" u="none" strike="noStrike" kern="0" cap="none" spc="0" normalizeH="0" baseline="0" noProof="0" dirty="0">
                <a:ln>
                  <a:noFill/>
                </a:ln>
                <a:solidFill>
                  <a:sysClr val="windowText" lastClr="000000"/>
                </a:solidFill>
                <a:effectLst/>
                <a:uLnTx/>
                <a:uFillTx/>
                <a:latin typeface="Calibri"/>
                <a:cs typeface="Calibri"/>
              </a:rPr>
              <a:t>have potential</a:t>
            </a:r>
            <a:r>
              <a:rPr kumimoji="0" sz="2200" b="0" i="0" u="none" strike="noStrike" kern="0" cap="none" spc="-15" normalizeH="0" baseline="0" noProof="0" dirty="0">
                <a:ln>
                  <a:noFill/>
                </a:ln>
                <a:solidFill>
                  <a:sysClr val="windowText" lastClr="000000"/>
                </a:solidFill>
                <a:effectLst/>
                <a:uLnTx/>
                <a:uFillTx/>
                <a:latin typeface="Calibri"/>
                <a:cs typeface="Calibri"/>
              </a:rPr>
              <a:t> </a:t>
            </a:r>
            <a:r>
              <a:rPr kumimoji="0" sz="2200" b="0" i="0" u="none" strike="noStrike" kern="0" cap="none" spc="0" normalizeH="0" baseline="0" noProof="0" dirty="0">
                <a:ln>
                  <a:noFill/>
                </a:ln>
                <a:solidFill>
                  <a:sysClr val="windowText" lastClr="000000"/>
                </a:solidFill>
                <a:effectLst/>
                <a:uLnTx/>
                <a:uFillTx/>
                <a:latin typeface="Calibri"/>
                <a:cs typeface="Calibri"/>
              </a:rPr>
              <a:t>impacts on</a:t>
            </a:r>
            <a:r>
              <a:rPr kumimoji="0" sz="2200" b="0" i="0" u="none" strike="noStrike" kern="0" cap="none" spc="-20" normalizeH="0" baseline="0" noProof="0" dirty="0">
                <a:ln>
                  <a:noFill/>
                </a:ln>
                <a:solidFill>
                  <a:sysClr val="windowText" lastClr="000000"/>
                </a:solidFill>
                <a:effectLst/>
                <a:uLnTx/>
                <a:uFillTx/>
                <a:latin typeface="Calibri"/>
                <a:cs typeface="Calibri"/>
              </a:rPr>
              <a:t> </a:t>
            </a:r>
            <a:r>
              <a:rPr kumimoji="0" sz="2200" b="0" i="0" u="none" strike="noStrike" kern="0" cap="none" spc="0" normalizeH="0" baseline="0" noProof="0" dirty="0">
                <a:ln>
                  <a:noFill/>
                </a:ln>
                <a:solidFill>
                  <a:sysClr val="windowText" lastClr="000000"/>
                </a:solidFill>
                <a:effectLst/>
                <a:uLnTx/>
                <a:uFillTx/>
                <a:latin typeface="Calibri"/>
                <a:cs typeface="Calibri"/>
              </a:rPr>
              <a:t>allocation</a:t>
            </a:r>
            <a:r>
              <a:rPr kumimoji="0" sz="2200" b="0" i="0" u="none" strike="noStrike" kern="0" cap="none" spc="-10" normalizeH="0" baseline="0" noProof="0" dirty="0">
                <a:ln>
                  <a:noFill/>
                </a:ln>
                <a:solidFill>
                  <a:sysClr val="windowText" lastClr="000000"/>
                </a:solidFill>
                <a:effectLst/>
                <a:uLnTx/>
                <a:uFillTx/>
                <a:latin typeface="Calibri"/>
                <a:cs typeface="Calibri"/>
              </a:rPr>
              <a:t> </a:t>
            </a:r>
            <a:r>
              <a:rPr kumimoji="0" sz="2200" b="0" i="0" u="none" strike="noStrike" kern="0" cap="none" spc="0" normalizeH="0" baseline="0" noProof="0" dirty="0">
                <a:ln>
                  <a:noFill/>
                </a:ln>
                <a:solidFill>
                  <a:sysClr val="windowText" lastClr="000000"/>
                </a:solidFill>
                <a:effectLst/>
                <a:uLnTx/>
                <a:uFillTx/>
                <a:latin typeface="Calibri"/>
                <a:cs typeface="Calibri"/>
              </a:rPr>
              <a:t>of</a:t>
            </a:r>
            <a:r>
              <a:rPr kumimoji="0" sz="2200" b="0" i="0" u="none" strike="noStrike" kern="0" cap="none" spc="-10" normalizeH="0" baseline="0" noProof="0" dirty="0">
                <a:ln>
                  <a:noFill/>
                </a:ln>
                <a:solidFill>
                  <a:sysClr val="windowText" lastClr="000000"/>
                </a:solidFill>
                <a:effectLst/>
                <a:uLnTx/>
                <a:uFillTx/>
                <a:latin typeface="Calibri"/>
                <a:cs typeface="Calibri"/>
              </a:rPr>
              <a:t> responsibility</a:t>
            </a:r>
            <a:endParaRPr kumimoji="0" sz="2200" b="0" i="0" u="none" strike="noStrike" kern="0" cap="none" spc="0" normalizeH="0" baseline="0" noProof="0">
              <a:ln>
                <a:noFill/>
              </a:ln>
              <a:solidFill>
                <a:sysClr val="windowText" lastClr="000000"/>
              </a:solidFill>
              <a:effectLst/>
              <a:uLnTx/>
              <a:uFillTx/>
              <a:latin typeface="Calibri"/>
              <a:cs typeface="Calibri"/>
            </a:endParaRPr>
          </a:p>
          <a:p>
            <a:pPr marL="356870" marR="0" lvl="0" indent="0" defTabSz="914400" eaLnBrk="1" fontAlgn="auto" latinLnBrk="0" hangingPunct="1">
              <a:lnSpc>
                <a:spcPts val="2470"/>
              </a:lnSpc>
              <a:spcBef>
                <a:spcPts val="0"/>
              </a:spcBef>
              <a:spcAft>
                <a:spcPts val="0"/>
              </a:spcAft>
              <a:buClrTx/>
              <a:buSzTx/>
              <a:buFontTx/>
              <a:buNone/>
              <a:tabLst/>
              <a:defRPr/>
            </a:pPr>
            <a:r>
              <a:rPr kumimoji="0" sz="2200" b="0" i="0" u="none" strike="noStrike" kern="0" cap="none" spc="0" normalizeH="0" baseline="0" noProof="0" dirty="0">
                <a:ln>
                  <a:noFill/>
                </a:ln>
                <a:solidFill>
                  <a:sysClr val="windowText" lastClr="000000"/>
                </a:solidFill>
                <a:effectLst/>
                <a:uLnTx/>
                <a:uFillTx/>
                <a:latin typeface="Calibri"/>
                <a:cs typeface="Calibri"/>
              </a:rPr>
              <a:t>and</a:t>
            </a:r>
            <a:r>
              <a:rPr kumimoji="0" sz="2200" b="0" i="0" u="none" strike="noStrike" kern="0" cap="none" spc="-60" normalizeH="0" baseline="0" noProof="0" dirty="0">
                <a:ln>
                  <a:noFill/>
                </a:ln>
                <a:solidFill>
                  <a:sysClr val="windowText" lastClr="000000"/>
                </a:solidFill>
                <a:effectLst/>
                <a:uLnTx/>
                <a:uFillTx/>
                <a:latin typeface="Calibri"/>
                <a:cs typeface="Calibri"/>
              </a:rPr>
              <a:t> </a:t>
            </a:r>
            <a:r>
              <a:rPr kumimoji="0" sz="2200" b="0" i="0" u="none" strike="noStrike" kern="0" cap="none" spc="0" normalizeH="0" baseline="0" noProof="0" dirty="0">
                <a:ln>
                  <a:noFill/>
                </a:ln>
                <a:solidFill>
                  <a:sysClr val="windowText" lastClr="000000"/>
                </a:solidFill>
                <a:effectLst/>
                <a:uLnTx/>
                <a:uFillTx/>
                <a:latin typeface="Calibri"/>
                <a:cs typeface="Calibri"/>
              </a:rPr>
              <a:t>on</a:t>
            </a:r>
            <a:r>
              <a:rPr kumimoji="0" sz="2200" b="0" i="0" u="none" strike="noStrike" kern="0" cap="none" spc="-30" normalizeH="0" baseline="0" noProof="0" dirty="0">
                <a:ln>
                  <a:noFill/>
                </a:ln>
                <a:solidFill>
                  <a:sysClr val="windowText" lastClr="000000"/>
                </a:solidFill>
                <a:effectLst/>
                <a:uLnTx/>
                <a:uFillTx/>
                <a:latin typeface="Calibri"/>
                <a:cs typeface="Calibri"/>
              </a:rPr>
              <a:t> </a:t>
            </a:r>
            <a:r>
              <a:rPr kumimoji="0" sz="2200" b="0" i="0" u="none" strike="noStrike" kern="0" cap="none" spc="0" normalizeH="0" baseline="0" noProof="0" dirty="0">
                <a:ln>
                  <a:noFill/>
                </a:ln>
                <a:solidFill>
                  <a:sysClr val="windowText" lastClr="000000"/>
                </a:solidFill>
                <a:effectLst/>
                <a:uLnTx/>
                <a:uFillTx/>
                <a:latin typeface="Calibri"/>
                <a:cs typeface="Calibri"/>
              </a:rPr>
              <a:t>when</a:t>
            </a:r>
            <a:r>
              <a:rPr kumimoji="0" sz="2200" b="0" i="0" u="none" strike="noStrike" kern="0" cap="none" spc="-55" normalizeH="0" baseline="0" noProof="0" dirty="0">
                <a:ln>
                  <a:noFill/>
                </a:ln>
                <a:solidFill>
                  <a:sysClr val="windowText" lastClr="000000"/>
                </a:solidFill>
                <a:effectLst/>
                <a:uLnTx/>
                <a:uFillTx/>
                <a:latin typeface="Calibri"/>
                <a:cs typeface="Calibri"/>
              </a:rPr>
              <a:t> </a:t>
            </a:r>
            <a:r>
              <a:rPr kumimoji="0" sz="2200" b="0" i="0" u="none" strike="noStrike" kern="0" cap="none" spc="0" normalizeH="0" baseline="0" noProof="0" dirty="0">
                <a:ln>
                  <a:noFill/>
                </a:ln>
                <a:solidFill>
                  <a:sysClr val="windowText" lastClr="000000"/>
                </a:solidFill>
                <a:effectLst/>
                <a:uLnTx/>
                <a:uFillTx/>
                <a:latin typeface="Calibri"/>
                <a:cs typeface="Calibri"/>
              </a:rPr>
              <a:t>and</a:t>
            </a:r>
            <a:r>
              <a:rPr kumimoji="0" sz="2200" b="0" i="0" u="none" strike="noStrike" kern="0" cap="none" spc="-50" normalizeH="0" baseline="0" noProof="0" dirty="0">
                <a:ln>
                  <a:noFill/>
                </a:ln>
                <a:solidFill>
                  <a:sysClr val="windowText" lastClr="000000"/>
                </a:solidFill>
                <a:effectLst/>
                <a:uLnTx/>
                <a:uFillTx/>
                <a:latin typeface="Calibri"/>
                <a:cs typeface="Calibri"/>
              </a:rPr>
              <a:t> </a:t>
            </a:r>
            <a:r>
              <a:rPr kumimoji="0" sz="2200" b="0" i="0" u="none" strike="noStrike" kern="0" cap="none" spc="0" normalizeH="0" baseline="0" noProof="0" dirty="0">
                <a:ln>
                  <a:noFill/>
                </a:ln>
                <a:solidFill>
                  <a:sysClr val="windowText" lastClr="000000"/>
                </a:solidFill>
                <a:effectLst/>
                <a:uLnTx/>
                <a:uFillTx/>
                <a:latin typeface="Calibri"/>
                <a:cs typeface="Calibri"/>
              </a:rPr>
              <a:t>if</a:t>
            </a:r>
            <a:r>
              <a:rPr kumimoji="0" sz="2200" b="0" i="0" u="none" strike="noStrike" kern="0" cap="none" spc="-20" normalizeH="0" baseline="0" noProof="0" dirty="0">
                <a:ln>
                  <a:noFill/>
                </a:ln>
                <a:solidFill>
                  <a:sysClr val="windowText" lastClr="000000"/>
                </a:solidFill>
                <a:effectLst/>
                <a:uLnTx/>
                <a:uFillTx/>
                <a:latin typeface="Calibri"/>
                <a:cs typeface="Calibri"/>
              </a:rPr>
              <a:t> </a:t>
            </a:r>
            <a:r>
              <a:rPr kumimoji="0" sz="2200" b="0" i="0" u="none" strike="noStrike" kern="0" cap="none" spc="0" normalizeH="0" baseline="0" noProof="0" dirty="0">
                <a:ln>
                  <a:noFill/>
                </a:ln>
                <a:solidFill>
                  <a:sysClr val="windowText" lastClr="000000"/>
                </a:solidFill>
                <a:effectLst/>
                <a:uLnTx/>
                <a:uFillTx/>
                <a:latin typeface="Calibri"/>
                <a:cs typeface="Calibri"/>
              </a:rPr>
              <a:t>wells</a:t>
            </a:r>
            <a:r>
              <a:rPr kumimoji="0" sz="2200" b="0" i="0" u="none" strike="noStrike" kern="0" cap="none" spc="-50" normalizeH="0" baseline="0" noProof="0" dirty="0">
                <a:ln>
                  <a:noFill/>
                </a:ln>
                <a:solidFill>
                  <a:sysClr val="windowText" lastClr="000000"/>
                </a:solidFill>
                <a:effectLst/>
                <a:uLnTx/>
                <a:uFillTx/>
                <a:latin typeface="Calibri"/>
                <a:cs typeface="Calibri"/>
              </a:rPr>
              <a:t> </a:t>
            </a:r>
            <a:r>
              <a:rPr kumimoji="0" sz="2200" b="0" i="0" u="none" strike="noStrike" kern="0" cap="none" spc="0" normalizeH="0" baseline="0" noProof="0" dirty="0">
                <a:ln>
                  <a:noFill/>
                </a:ln>
                <a:solidFill>
                  <a:sysClr val="windowText" lastClr="000000"/>
                </a:solidFill>
                <a:effectLst/>
                <a:uLnTx/>
                <a:uFillTx/>
                <a:latin typeface="Calibri"/>
                <a:cs typeface="Calibri"/>
              </a:rPr>
              <a:t>may</a:t>
            </a:r>
            <a:r>
              <a:rPr kumimoji="0" sz="2200" b="0" i="0" u="none" strike="noStrike" kern="0" cap="none" spc="-40" normalizeH="0" baseline="0" noProof="0" dirty="0">
                <a:ln>
                  <a:noFill/>
                </a:ln>
                <a:solidFill>
                  <a:sysClr val="windowText" lastClr="000000"/>
                </a:solidFill>
                <a:effectLst/>
                <a:uLnTx/>
                <a:uFillTx/>
                <a:latin typeface="Calibri"/>
                <a:cs typeface="Calibri"/>
              </a:rPr>
              <a:t> </a:t>
            </a:r>
            <a:r>
              <a:rPr kumimoji="0" sz="2200" b="0" i="0" u="none" strike="noStrike" kern="0" cap="none" spc="0" normalizeH="0" baseline="0" noProof="0" dirty="0">
                <a:ln>
                  <a:noFill/>
                </a:ln>
                <a:solidFill>
                  <a:sysClr val="windowText" lastClr="000000"/>
                </a:solidFill>
                <a:effectLst/>
                <a:uLnTx/>
                <a:uFillTx/>
                <a:latin typeface="Calibri"/>
                <a:cs typeface="Calibri"/>
              </a:rPr>
              <a:t>require</a:t>
            </a:r>
            <a:r>
              <a:rPr kumimoji="0" sz="2200" b="0" i="0" u="none" strike="noStrike" kern="0" cap="none" spc="-65" normalizeH="0" baseline="0" noProof="0" dirty="0">
                <a:ln>
                  <a:noFill/>
                </a:ln>
                <a:solidFill>
                  <a:sysClr val="windowText" lastClr="000000"/>
                </a:solidFill>
                <a:effectLst/>
                <a:uLnTx/>
                <a:uFillTx/>
                <a:latin typeface="Calibri"/>
                <a:cs typeface="Calibri"/>
              </a:rPr>
              <a:t> </a:t>
            </a:r>
            <a:r>
              <a:rPr kumimoji="0" sz="2200" b="0" i="0" u="none" strike="noStrike" kern="0" cap="none" spc="-10" normalizeH="0" baseline="0" noProof="0" dirty="0">
                <a:ln>
                  <a:noFill/>
                </a:ln>
                <a:solidFill>
                  <a:sysClr val="windowText" lastClr="000000"/>
                </a:solidFill>
                <a:effectLst/>
                <a:uLnTx/>
                <a:uFillTx/>
                <a:latin typeface="Calibri"/>
                <a:cs typeface="Calibri"/>
              </a:rPr>
              <a:t>mitigation.</a:t>
            </a:r>
            <a:endParaRPr kumimoji="0" sz="2200" b="0" i="0" u="none" strike="noStrike" kern="0" cap="none" spc="0" normalizeH="0" baseline="0" noProof="0">
              <a:ln>
                <a:noFill/>
              </a:ln>
              <a:solidFill>
                <a:sysClr val="windowText" lastClr="000000"/>
              </a:solidFill>
              <a:effectLst/>
              <a:uLnTx/>
              <a:uFillTx/>
              <a:latin typeface="Calibri"/>
              <a:cs typeface="Calibri"/>
            </a:endParaRPr>
          </a:p>
          <a:p>
            <a:pPr marL="355600" marR="5080" lvl="0" indent="-343535" algn="just" defTabSz="914400" eaLnBrk="1" fontAlgn="auto" latinLnBrk="0" hangingPunct="1">
              <a:lnSpc>
                <a:spcPct val="87300"/>
              </a:lnSpc>
              <a:spcBef>
                <a:spcPts val="2280"/>
              </a:spcBef>
              <a:spcAft>
                <a:spcPts val="0"/>
              </a:spcAft>
              <a:buClrTx/>
              <a:buSzTx/>
              <a:buFont typeface="Times New Roman"/>
              <a:buChar char="•"/>
              <a:tabLst>
                <a:tab pos="356870" algn="l"/>
              </a:tabLst>
              <a:defRPr/>
            </a:pPr>
            <a:r>
              <a:rPr kumimoji="0" sz="2200" b="0" i="0" u="none" strike="noStrike" kern="0" cap="none" spc="0" normalizeH="0" baseline="0" noProof="0" dirty="0">
                <a:ln>
                  <a:noFill/>
                </a:ln>
                <a:solidFill>
                  <a:sysClr val="windowText" lastClr="000000"/>
                </a:solidFill>
                <a:effectLst/>
                <a:uLnTx/>
                <a:uFillTx/>
                <a:latin typeface="Calibri"/>
                <a:cs typeface="Calibri"/>
              </a:rPr>
              <a:t>Analysis</a:t>
            </a:r>
            <a:r>
              <a:rPr kumimoji="0" sz="2200" b="0" i="0" u="none" strike="noStrike" kern="0" cap="none" spc="40" normalizeH="0" baseline="0" noProof="0" dirty="0">
                <a:ln>
                  <a:noFill/>
                </a:ln>
                <a:solidFill>
                  <a:sysClr val="windowText" lastClr="000000"/>
                </a:solidFill>
                <a:effectLst/>
                <a:uLnTx/>
                <a:uFillTx/>
                <a:latin typeface="Calibri"/>
                <a:cs typeface="Calibri"/>
              </a:rPr>
              <a:t> </a:t>
            </a:r>
            <a:r>
              <a:rPr kumimoji="0" sz="2200" b="0" i="0" u="none" strike="noStrike" kern="0" cap="none" spc="0" normalizeH="0" baseline="0" noProof="0" dirty="0">
                <a:ln>
                  <a:noFill/>
                </a:ln>
                <a:solidFill>
                  <a:sysClr val="windowText" lastClr="000000"/>
                </a:solidFill>
                <a:effectLst/>
                <a:uLnTx/>
                <a:uFillTx/>
                <a:latin typeface="Calibri"/>
                <a:cs typeface="Calibri"/>
              </a:rPr>
              <a:t>compares</a:t>
            </a:r>
            <a:r>
              <a:rPr kumimoji="0" sz="2200" b="0" i="0" u="none" strike="noStrike" kern="0" cap="none" spc="40" normalizeH="0" baseline="0" noProof="0" dirty="0">
                <a:ln>
                  <a:noFill/>
                </a:ln>
                <a:solidFill>
                  <a:sysClr val="windowText" lastClr="000000"/>
                </a:solidFill>
                <a:effectLst/>
                <a:uLnTx/>
                <a:uFillTx/>
                <a:latin typeface="Calibri"/>
                <a:cs typeface="Calibri"/>
              </a:rPr>
              <a:t> </a:t>
            </a:r>
            <a:r>
              <a:rPr kumimoji="0" sz="2200" b="0" i="0" u="none" strike="noStrike" kern="0" cap="none" spc="0" normalizeH="0" baseline="0" noProof="0" dirty="0">
                <a:ln>
                  <a:noFill/>
                </a:ln>
                <a:solidFill>
                  <a:sysClr val="windowText" lastClr="000000"/>
                </a:solidFill>
                <a:effectLst/>
                <a:uLnTx/>
                <a:uFillTx/>
                <a:latin typeface="Calibri"/>
                <a:cs typeface="Calibri"/>
              </a:rPr>
              <a:t>the</a:t>
            </a:r>
            <a:r>
              <a:rPr kumimoji="0" sz="2200" b="0" i="0" u="none" strike="noStrike" kern="0" cap="none" spc="40" normalizeH="0" baseline="0" noProof="0" dirty="0">
                <a:ln>
                  <a:noFill/>
                </a:ln>
                <a:solidFill>
                  <a:sysClr val="windowText" lastClr="000000"/>
                </a:solidFill>
                <a:effectLst/>
                <a:uLnTx/>
                <a:uFillTx/>
                <a:latin typeface="Calibri"/>
                <a:cs typeface="Calibri"/>
              </a:rPr>
              <a:t> </a:t>
            </a:r>
            <a:r>
              <a:rPr kumimoji="0" sz="2200" b="0" i="0" u="none" strike="noStrike" kern="0" cap="none" spc="0" normalizeH="0" baseline="0" noProof="0" dirty="0">
                <a:ln>
                  <a:noFill/>
                </a:ln>
                <a:solidFill>
                  <a:sysClr val="windowText" lastClr="000000"/>
                </a:solidFill>
                <a:effectLst/>
                <a:uLnTx/>
                <a:uFillTx/>
                <a:latin typeface="Calibri"/>
                <a:cs typeface="Calibri"/>
              </a:rPr>
              <a:t>simulated</a:t>
            </a:r>
            <a:r>
              <a:rPr kumimoji="0" sz="2200" b="0" i="0" u="none" strike="noStrike" kern="0" cap="none" spc="35" normalizeH="0" baseline="0" noProof="0" dirty="0">
                <a:ln>
                  <a:noFill/>
                </a:ln>
                <a:solidFill>
                  <a:sysClr val="windowText" lastClr="000000"/>
                </a:solidFill>
                <a:effectLst/>
                <a:uLnTx/>
                <a:uFillTx/>
                <a:latin typeface="Calibri"/>
                <a:cs typeface="Calibri"/>
              </a:rPr>
              <a:t> </a:t>
            </a:r>
            <a:r>
              <a:rPr kumimoji="0" sz="2200" b="0" i="0" u="none" strike="noStrike" kern="0" cap="none" spc="0" normalizeH="0" baseline="0" noProof="0" dirty="0">
                <a:ln>
                  <a:noFill/>
                </a:ln>
                <a:solidFill>
                  <a:sysClr val="windowText" lastClr="000000"/>
                </a:solidFill>
                <a:effectLst/>
                <a:uLnTx/>
                <a:uFillTx/>
                <a:latin typeface="Calibri"/>
                <a:cs typeface="Calibri"/>
              </a:rPr>
              <a:t>water</a:t>
            </a:r>
            <a:r>
              <a:rPr kumimoji="0" sz="2200" b="0" i="0" u="none" strike="noStrike" kern="0" cap="none" spc="35" normalizeH="0" baseline="0" noProof="0" dirty="0">
                <a:ln>
                  <a:noFill/>
                </a:ln>
                <a:solidFill>
                  <a:sysClr val="windowText" lastClr="000000"/>
                </a:solidFill>
                <a:effectLst/>
                <a:uLnTx/>
                <a:uFillTx/>
                <a:latin typeface="Calibri"/>
                <a:cs typeface="Calibri"/>
              </a:rPr>
              <a:t> </a:t>
            </a:r>
            <a:r>
              <a:rPr kumimoji="0" sz="2200" b="0" i="0" u="none" strike="noStrike" kern="0" cap="none" spc="0" normalizeH="0" baseline="0" noProof="0" dirty="0">
                <a:ln>
                  <a:noFill/>
                </a:ln>
                <a:solidFill>
                  <a:sysClr val="windowText" lastClr="000000"/>
                </a:solidFill>
                <a:effectLst/>
                <a:uLnTx/>
                <a:uFillTx/>
                <a:latin typeface="Calibri"/>
                <a:cs typeface="Calibri"/>
              </a:rPr>
              <a:t>level</a:t>
            </a:r>
            <a:r>
              <a:rPr kumimoji="0" sz="2200" b="0" i="0" u="none" strike="noStrike" kern="0" cap="none" spc="35" normalizeH="0" baseline="0" noProof="0" dirty="0">
                <a:ln>
                  <a:noFill/>
                </a:ln>
                <a:solidFill>
                  <a:sysClr val="windowText" lastClr="000000"/>
                </a:solidFill>
                <a:effectLst/>
                <a:uLnTx/>
                <a:uFillTx/>
                <a:latin typeface="Calibri"/>
                <a:cs typeface="Calibri"/>
              </a:rPr>
              <a:t> </a:t>
            </a:r>
            <a:r>
              <a:rPr kumimoji="0" sz="2200" b="0" i="0" u="none" strike="noStrike" kern="0" cap="none" spc="0" normalizeH="0" baseline="0" noProof="0" dirty="0">
                <a:ln>
                  <a:noFill/>
                </a:ln>
                <a:solidFill>
                  <a:sysClr val="windowText" lastClr="000000"/>
                </a:solidFill>
                <a:effectLst/>
                <a:uLnTx/>
                <a:uFillTx/>
                <a:latin typeface="Calibri"/>
                <a:cs typeface="Calibri"/>
              </a:rPr>
              <a:t>elevation</a:t>
            </a:r>
            <a:r>
              <a:rPr kumimoji="0" sz="2200" b="0" i="0" u="none" strike="noStrike" kern="0" cap="none" spc="30" normalizeH="0" baseline="0" noProof="0" dirty="0">
                <a:ln>
                  <a:noFill/>
                </a:ln>
                <a:solidFill>
                  <a:sysClr val="windowText" lastClr="000000"/>
                </a:solidFill>
                <a:effectLst/>
                <a:uLnTx/>
                <a:uFillTx/>
                <a:latin typeface="Calibri"/>
                <a:cs typeface="Calibri"/>
              </a:rPr>
              <a:t> </a:t>
            </a:r>
            <a:r>
              <a:rPr kumimoji="0" sz="2200" b="0" i="0" u="none" strike="noStrike" kern="0" cap="none" spc="0" normalizeH="0" baseline="0" noProof="0" dirty="0">
                <a:ln>
                  <a:noFill/>
                </a:ln>
                <a:solidFill>
                  <a:sysClr val="windowText" lastClr="000000"/>
                </a:solidFill>
                <a:effectLst/>
                <a:uLnTx/>
                <a:uFillTx/>
                <a:latin typeface="Calibri"/>
                <a:cs typeface="Calibri"/>
              </a:rPr>
              <a:t>in</a:t>
            </a:r>
            <a:r>
              <a:rPr kumimoji="0" sz="2200" b="0" i="0" u="none" strike="noStrike" kern="0" cap="none" spc="35" normalizeH="0" baseline="0" noProof="0" dirty="0">
                <a:ln>
                  <a:noFill/>
                </a:ln>
                <a:solidFill>
                  <a:sysClr val="windowText" lastClr="000000"/>
                </a:solidFill>
                <a:effectLst/>
                <a:uLnTx/>
                <a:uFillTx/>
                <a:latin typeface="Calibri"/>
                <a:cs typeface="Calibri"/>
              </a:rPr>
              <a:t> </a:t>
            </a:r>
            <a:r>
              <a:rPr kumimoji="0" sz="2200" b="0" i="0" u="none" strike="noStrike" kern="0" cap="none" spc="0" normalizeH="0" baseline="0" noProof="0" dirty="0">
                <a:ln>
                  <a:noFill/>
                </a:ln>
                <a:solidFill>
                  <a:sysClr val="windowText" lastClr="000000"/>
                </a:solidFill>
                <a:effectLst/>
                <a:uLnTx/>
                <a:uFillTx/>
                <a:latin typeface="Calibri"/>
                <a:cs typeface="Calibri"/>
              </a:rPr>
              <a:t>2059</a:t>
            </a:r>
            <a:r>
              <a:rPr kumimoji="0" sz="2200" b="0" i="0" u="none" strike="noStrike" kern="0" cap="none" spc="40" normalizeH="0" baseline="0" noProof="0" dirty="0">
                <a:ln>
                  <a:noFill/>
                </a:ln>
                <a:solidFill>
                  <a:sysClr val="windowText" lastClr="000000"/>
                </a:solidFill>
                <a:effectLst/>
                <a:uLnTx/>
                <a:uFillTx/>
                <a:latin typeface="Calibri"/>
                <a:cs typeface="Calibri"/>
              </a:rPr>
              <a:t> </a:t>
            </a:r>
            <a:r>
              <a:rPr kumimoji="0" sz="2200" b="0" i="0" u="none" strike="noStrike" kern="0" cap="none" spc="0" normalizeH="0" baseline="0" noProof="0" dirty="0">
                <a:ln>
                  <a:noFill/>
                </a:ln>
                <a:solidFill>
                  <a:sysClr val="windowText" lastClr="000000"/>
                </a:solidFill>
                <a:effectLst/>
                <a:uLnTx/>
                <a:uFillTx/>
                <a:latin typeface="Calibri"/>
                <a:cs typeface="Calibri"/>
              </a:rPr>
              <a:t>to</a:t>
            </a:r>
            <a:r>
              <a:rPr kumimoji="0" sz="2200" b="0" i="0" u="none" strike="noStrike" kern="0" cap="none" spc="50" normalizeH="0" baseline="0" noProof="0" dirty="0">
                <a:ln>
                  <a:noFill/>
                </a:ln>
                <a:solidFill>
                  <a:sysClr val="windowText" lastClr="000000"/>
                </a:solidFill>
                <a:effectLst/>
                <a:uLnTx/>
                <a:uFillTx/>
                <a:latin typeface="Calibri"/>
                <a:cs typeface="Calibri"/>
              </a:rPr>
              <a:t> </a:t>
            </a:r>
            <a:r>
              <a:rPr kumimoji="0" sz="2200" b="0" i="0" u="none" strike="noStrike" kern="0" cap="none" spc="0" normalizeH="0" baseline="0" noProof="0" dirty="0">
                <a:ln>
                  <a:noFill/>
                </a:ln>
                <a:solidFill>
                  <a:sysClr val="windowText" lastClr="000000"/>
                </a:solidFill>
                <a:effectLst/>
                <a:uLnTx/>
                <a:uFillTx/>
                <a:latin typeface="Calibri"/>
                <a:cs typeface="Calibri"/>
              </a:rPr>
              <a:t>well</a:t>
            </a:r>
            <a:r>
              <a:rPr kumimoji="0" sz="2200" b="0" i="0" u="none" strike="noStrike" kern="0" cap="none" spc="35" normalizeH="0" baseline="0" noProof="0" dirty="0">
                <a:ln>
                  <a:noFill/>
                </a:ln>
                <a:solidFill>
                  <a:sysClr val="windowText" lastClr="000000"/>
                </a:solidFill>
                <a:effectLst/>
                <a:uLnTx/>
                <a:uFillTx/>
                <a:latin typeface="Calibri"/>
                <a:cs typeface="Calibri"/>
              </a:rPr>
              <a:t> </a:t>
            </a:r>
            <a:r>
              <a:rPr kumimoji="0" sz="2200" b="0" i="0" u="none" strike="noStrike" kern="0" cap="none" spc="0" normalizeH="0" baseline="0" noProof="0" dirty="0">
                <a:ln>
                  <a:noFill/>
                </a:ln>
                <a:solidFill>
                  <a:sysClr val="windowText" lastClr="000000"/>
                </a:solidFill>
                <a:effectLst/>
                <a:uLnTx/>
                <a:uFillTx/>
                <a:latin typeface="Calibri"/>
                <a:cs typeface="Calibri"/>
              </a:rPr>
              <a:t>construction</a:t>
            </a:r>
            <a:r>
              <a:rPr kumimoji="0" sz="2200" b="0" i="0" u="none" strike="noStrike" kern="0" cap="none" spc="40" normalizeH="0" baseline="0" noProof="0" dirty="0">
                <a:ln>
                  <a:noFill/>
                </a:ln>
                <a:solidFill>
                  <a:sysClr val="windowText" lastClr="000000"/>
                </a:solidFill>
                <a:effectLst/>
                <a:uLnTx/>
                <a:uFillTx/>
                <a:latin typeface="Calibri"/>
                <a:cs typeface="Calibri"/>
              </a:rPr>
              <a:t> </a:t>
            </a:r>
            <a:r>
              <a:rPr kumimoji="0" sz="2200" b="0" i="0" u="none" strike="noStrike" kern="0" cap="none" spc="-25" normalizeH="0" baseline="0" noProof="0" dirty="0">
                <a:ln>
                  <a:noFill/>
                </a:ln>
                <a:solidFill>
                  <a:sysClr val="windowText" lastClr="000000"/>
                </a:solidFill>
                <a:effectLst/>
                <a:uLnTx/>
                <a:uFillTx/>
                <a:latin typeface="Calibri"/>
                <a:cs typeface="Calibri"/>
              </a:rPr>
              <a:t>and 	</a:t>
            </a:r>
            <a:r>
              <a:rPr kumimoji="0" sz="2200" b="0" i="0" u="none" strike="noStrike" kern="0" cap="none" spc="0" normalizeH="0" baseline="0" noProof="0" dirty="0">
                <a:ln>
                  <a:noFill/>
                </a:ln>
                <a:solidFill>
                  <a:sysClr val="windowText" lastClr="000000"/>
                </a:solidFill>
                <a:effectLst/>
                <a:uLnTx/>
                <a:uFillTx/>
                <a:latin typeface="Calibri"/>
                <a:cs typeface="Calibri"/>
              </a:rPr>
              <a:t>pump</a:t>
            </a:r>
            <a:r>
              <a:rPr kumimoji="0" sz="2200" b="0" i="0" u="none" strike="noStrike" kern="0" cap="none" spc="175" normalizeH="0" baseline="0" noProof="0" dirty="0">
                <a:ln>
                  <a:noFill/>
                </a:ln>
                <a:solidFill>
                  <a:sysClr val="windowText" lastClr="000000"/>
                </a:solidFill>
                <a:effectLst/>
                <a:uLnTx/>
                <a:uFillTx/>
                <a:latin typeface="Calibri"/>
                <a:cs typeface="Calibri"/>
              </a:rPr>
              <a:t> </a:t>
            </a:r>
            <a:r>
              <a:rPr kumimoji="0" sz="2200" b="0" i="0" u="none" strike="noStrike" kern="0" cap="none" spc="0" normalizeH="0" baseline="0" noProof="0" dirty="0">
                <a:ln>
                  <a:noFill/>
                </a:ln>
                <a:solidFill>
                  <a:sysClr val="windowText" lastClr="000000"/>
                </a:solidFill>
                <a:effectLst/>
                <a:uLnTx/>
                <a:uFillTx/>
                <a:latin typeface="Calibri"/>
                <a:cs typeface="Calibri"/>
              </a:rPr>
              <a:t>data</a:t>
            </a:r>
            <a:r>
              <a:rPr kumimoji="0" sz="2200" b="0" i="0" u="none" strike="noStrike" kern="0" cap="none" spc="170" normalizeH="0" baseline="0" noProof="0" dirty="0">
                <a:ln>
                  <a:noFill/>
                </a:ln>
                <a:solidFill>
                  <a:sysClr val="windowText" lastClr="000000"/>
                </a:solidFill>
                <a:effectLst/>
                <a:uLnTx/>
                <a:uFillTx/>
                <a:latin typeface="Calibri"/>
                <a:cs typeface="Calibri"/>
              </a:rPr>
              <a:t> </a:t>
            </a:r>
            <a:r>
              <a:rPr kumimoji="0" sz="2200" b="0" i="0" u="none" strike="noStrike" kern="0" cap="none" spc="0" normalizeH="0" baseline="0" noProof="0" dirty="0">
                <a:ln>
                  <a:noFill/>
                </a:ln>
                <a:solidFill>
                  <a:sysClr val="windowText" lastClr="000000"/>
                </a:solidFill>
                <a:effectLst/>
                <a:uLnTx/>
                <a:uFillTx/>
                <a:latin typeface="Calibri"/>
                <a:cs typeface="Calibri"/>
              </a:rPr>
              <a:t>(as</a:t>
            </a:r>
            <a:r>
              <a:rPr kumimoji="0" sz="2200" b="0" i="0" u="none" strike="noStrike" kern="0" cap="none" spc="150" normalizeH="0" baseline="0" noProof="0" dirty="0">
                <a:ln>
                  <a:noFill/>
                </a:ln>
                <a:solidFill>
                  <a:sysClr val="windowText" lastClr="000000"/>
                </a:solidFill>
                <a:effectLst/>
                <a:uLnTx/>
                <a:uFillTx/>
                <a:latin typeface="Calibri"/>
                <a:cs typeface="Calibri"/>
              </a:rPr>
              <a:t> </a:t>
            </a:r>
            <a:r>
              <a:rPr kumimoji="0" sz="2200" b="0" i="0" u="none" strike="noStrike" kern="0" cap="none" spc="0" normalizeH="0" baseline="0" noProof="0" dirty="0">
                <a:ln>
                  <a:noFill/>
                </a:ln>
                <a:solidFill>
                  <a:sysClr val="windowText" lastClr="000000"/>
                </a:solidFill>
                <a:effectLst/>
                <a:uLnTx/>
                <a:uFillTx/>
                <a:latin typeface="Calibri"/>
                <a:cs typeface="Calibri"/>
              </a:rPr>
              <a:t>available</a:t>
            </a:r>
            <a:r>
              <a:rPr kumimoji="0" sz="2200" b="0" i="0" u="none" strike="noStrike" kern="0" cap="none" spc="175" normalizeH="0" baseline="0" noProof="0" dirty="0">
                <a:ln>
                  <a:noFill/>
                </a:ln>
                <a:solidFill>
                  <a:sysClr val="windowText" lastClr="000000"/>
                </a:solidFill>
                <a:effectLst/>
                <a:uLnTx/>
                <a:uFillTx/>
                <a:latin typeface="Calibri"/>
                <a:cs typeface="Calibri"/>
              </a:rPr>
              <a:t> </a:t>
            </a:r>
            <a:r>
              <a:rPr kumimoji="0" sz="2200" b="0" i="0" u="none" strike="noStrike" kern="0" cap="none" spc="0" normalizeH="0" baseline="0" noProof="0" dirty="0">
                <a:ln>
                  <a:noFill/>
                </a:ln>
                <a:solidFill>
                  <a:sysClr val="windowText" lastClr="000000"/>
                </a:solidFill>
                <a:effectLst/>
                <a:uLnTx/>
                <a:uFillTx/>
                <a:latin typeface="Calibri"/>
                <a:cs typeface="Calibri"/>
              </a:rPr>
              <a:t>or</a:t>
            </a:r>
            <a:r>
              <a:rPr kumimoji="0" sz="2200" b="0" i="0" u="none" strike="noStrike" kern="0" cap="none" spc="150" normalizeH="0" baseline="0" noProof="0" dirty="0">
                <a:ln>
                  <a:noFill/>
                </a:ln>
                <a:solidFill>
                  <a:sysClr val="windowText" lastClr="000000"/>
                </a:solidFill>
                <a:effectLst/>
                <a:uLnTx/>
                <a:uFillTx/>
                <a:latin typeface="Calibri"/>
                <a:cs typeface="Calibri"/>
              </a:rPr>
              <a:t> </a:t>
            </a:r>
            <a:r>
              <a:rPr kumimoji="0" sz="2200" b="0" i="0" u="none" strike="noStrike" kern="0" cap="none" spc="0" normalizeH="0" baseline="0" noProof="0" dirty="0">
                <a:ln>
                  <a:noFill/>
                </a:ln>
                <a:solidFill>
                  <a:sysClr val="windowText" lastClr="000000"/>
                </a:solidFill>
                <a:effectLst/>
                <a:uLnTx/>
                <a:uFillTx/>
                <a:latin typeface="Calibri"/>
                <a:cs typeface="Calibri"/>
              </a:rPr>
              <a:t>estimated)</a:t>
            </a:r>
            <a:r>
              <a:rPr kumimoji="0" sz="2200" b="0" i="0" u="none" strike="noStrike" kern="0" cap="none" spc="160" normalizeH="0" baseline="0" noProof="0" dirty="0">
                <a:ln>
                  <a:noFill/>
                </a:ln>
                <a:solidFill>
                  <a:sysClr val="windowText" lastClr="000000"/>
                </a:solidFill>
                <a:effectLst/>
                <a:uLnTx/>
                <a:uFillTx/>
                <a:latin typeface="Calibri"/>
                <a:cs typeface="Calibri"/>
              </a:rPr>
              <a:t> </a:t>
            </a:r>
            <a:r>
              <a:rPr kumimoji="0" sz="2200" b="0" i="0" u="none" strike="noStrike" kern="0" cap="none" spc="0" normalizeH="0" baseline="0" noProof="0" dirty="0">
                <a:ln>
                  <a:noFill/>
                </a:ln>
                <a:solidFill>
                  <a:sysClr val="windowText" lastClr="000000"/>
                </a:solidFill>
                <a:effectLst/>
                <a:uLnTx/>
                <a:uFillTx/>
                <a:latin typeface="Calibri"/>
                <a:cs typeface="Calibri"/>
              </a:rPr>
              <a:t>and</a:t>
            </a:r>
            <a:r>
              <a:rPr kumimoji="0" sz="2200" b="0" i="0" u="none" strike="noStrike" kern="0" cap="none" spc="165" normalizeH="0" baseline="0" noProof="0" dirty="0">
                <a:ln>
                  <a:noFill/>
                </a:ln>
                <a:solidFill>
                  <a:sysClr val="windowText" lastClr="000000"/>
                </a:solidFill>
                <a:effectLst/>
                <a:uLnTx/>
                <a:uFillTx/>
                <a:latin typeface="Calibri"/>
                <a:cs typeface="Calibri"/>
              </a:rPr>
              <a:t> </a:t>
            </a:r>
            <a:r>
              <a:rPr kumimoji="0" sz="2200" b="0" i="0" u="none" strike="noStrike" kern="0" cap="none" spc="0" normalizeH="0" baseline="0" noProof="0" dirty="0">
                <a:ln>
                  <a:noFill/>
                </a:ln>
                <a:solidFill>
                  <a:sysClr val="windowText" lastClr="000000"/>
                </a:solidFill>
                <a:effectLst/>
                <a:uLnTx/>
                <a:uFillTx/>
                <a:latin typeface="Calibri"/>
                <a:cs typeface="Calibri"/>
              </a:rPr>
              <a:t>estimates</a:t>
            </a:r>
            <a:r>
              <a:rPr kumimoji="0" sz="2200" b="0" i="0" u="none" strike="noStrike" kern="0" cap="none" spc="160" normalizeH="0" baseline="0" noProof="0" dirty="0">
                <a:ln>
                  <a:noFill/>
                </a:ln>
                <a:solidFill>
                  <a:sysClr val="windowText" lastClr="000000"/>
                </a:solidFill>
                <a:effectLst/>
                <a:uLnTx/>
                <a:uFillTx/>
                <a:latin typeface="Calibri"/>
                <a:cs typeface="Calibri"/>
              </a:rPr>
              <a:t> </a:t>
            </a:r>
            <a:r>
              <a:rPr kumimoji="0" sz="2200" b="0" i="0" u="none" strike="noStrike" kern="0" cap="none" spc="0" normalizeH="0" baseline="0" noProof="0" dirty="0">
                <a:ln>
                  <a:noFill/>
                </a:ln>
                <a:solidFill>
                  <a:sysClr val="windowText" lastClr="000000"/>
                </a:solidFill>
                <a:effectLst/>
                <a:uLnTx/>
                <a:uFillTx/>
                <a:latin typeface="Calibri"/>
                <a:cs typeface="Calibri"/>
              </a:rPr>
              <a:t>whether</a:t>
            </a:r>
            <a:r>
              <a:rPr kumimoji="0" sz="2200" b="0" i="0" u="none" strike="noStrike" kern="0" cap="none" spc="175" normalizeH="0" baseline="0" noProof="0" dirty="0">
                <a:ln>
                  <a:noFill/>
                </a:ln>
                <a:solidFill>
                  <a:sysClr val="windowText" lastClr="000000"/>
                </a:solidFill>
                <a:effectLst/>
                <a:uLnTx/>
                <a:uFillTx/>
                <a:latin typeface="Calibri"/>
                <a:cs typeface="Calibri"/>
              </a:rPr>
              <a:t> </a:t>
            </a:r>
            <a:r>
              <a:rPr kumimoji="0" sz="2200" b="0" i="0" u="none" strike="noStrike" kern="0" cap="none" spc="0" normalizeH="0" baseline="0" noProof="0" dirty="0">
                <a:ln>
                  <a:noFill/>
                </a:ln>
                <a:solidFill>
                  <a:sysClr val="windowText" lastClr="000000"/>
                </a:solidFill>
                <a:effectLst/>
                <a:uLnTx/>
                <a:uFillTx/>
                <a:latin typeface="Calibri"/>
                <a:cs typeface="Calibri"/>
              </a:rPr>
              <a:t>a</a:t>
            </a:r>
            <a:r>
              <a:rPr kumimoji="0" sz="2200" b="0" i="0" u="none" strike="noStrike" kern="0" cap="none" spc="170" normalizeH="0" baseline="0" noProof="0" dirty="0">
                <a:ln>
                  <a:noFill/>
                </a:ln>
                <a:solidFill>
                  <a:sysClr val="windowText" lastClr="000000"/>
                </a:solidFill>
                <a:effectLst/>
                <a:uLnTx/>
                <a:uFillTx/>
                <a:latin typeface="Calibri"/>
                <a:cs typeface="Calibri"/>
              </a:rPr>
              <a:t> </a:t>
            </a:r>
            <a:r>
              <a:rPr kumimoji="0" sz="2200" b="0" i="0" u="none" strike="noStrike" kern="0" cap="none" spc="0" normalizeH="0" baseline="0" noProof="0" dirty="0">
                <a:ln>
                  <a:noFill/>
                </a:ln>
                <a:solidFill>
                  <a:sysClr val="windowText" lastClr="000000"/>
                </a:solidFill>
                <a:effectLst/>
                <a:uLnTx/>
                <a:uFillTx/>
                <a:latin typeface="Calibri"/>
                <a:cs typeface="Calibri"/>
              </a:rPr>
              <a:t>pump</a:t>
            </a:r>
            <a:r>
              <a:rPr kumimoji="0" sz="2200" b="0" i="0" u="none" strike="noStrike" kern="0" cap="none" spc="170" normalizeH="0" baseline="0" noProof="0" dirty="0">
                <a:ln>
                  <a:noFill/>
                </a:ln>
                <a:solidFill>
                  <a:sysClr val="windowText" lastClr="000000"/>
                </a:solidFill>
                <a:effectLst/>
                <a:uLnTx/>
                <a:uFillTx/>
                <a:latin typeface="Calibri"/>
                <a:cs typeface="Calibri"/>
              </a:rPr>
              <a:t> </a:t>
            </a:r>
            <a:r>
              <a:rPr kumimoji="0" sz="2200" b="0" i="0" u="none" strike="noStrike" kern="0" cap="none" spc="0" normalizeH="0" baseline="0" noProof="0" dirty="0">
                <a:ln>
                  <a:noFill/>
                </a:ln>
                <a:solidFill>
                  <a:sysClr val="windowText" lastClr="000000"/>
                </a:solidFill>
                <a:effectLst/>
                <a:uLnTx/>
                <a:uFillTx/>
                <a:latin typeface="Calibri"/>
                <a:cs typeface="Calibri"/>
              </a:rPr>
              <a:t>will</a:t>
            </a:r>
            <a:r>
              <a:rPr kumimoji="0" sz="2200" b="0" i="0" u="none" strike="noStrike" kern="0" cap="none" spc="170" normalizeH="0" baseline="0" noProof="0" dirty="0">
                <a:ln>
                  <a:noFill/>
                </a:ln>
                <a:solidFill>
                  <a:sysClr val="windowText" lastClr="000000"/>
                </a:solidFill>
                <a:effectLst/>
                <a:uLnTx/>
                <a:uFillTx/>
                <a:latin typeface="Calibri"/>
                <a:cs typeface="Calibri"/>
              </a:rPr>
              <a:t> </a:t>
            </a:r>
            <a:r>
              <a:rPr kumimoji="0" sz="2200" b="0" i="0" u="none" strike="noStrike" kern="0" cap="none" spc="0" normalizeH="0" baseline="0" noProof="0" dirty="0">
                <a:ln>
                  <a:noFill/>
                </a:ln>
                <a:solidFill>
                  <a:sysClr val="windowText" lastClr="000000"/>
                </a:solidFill>
                <a:effectLst/>
                <a:uLnTx/>
                <a:uFillTx/>
                <a:latin typeface="Calibri"/>
                <a:cs typeface="Calibri"/>
              </a:rPr>
              <a:t>need</a:t>
            </a:r>
            <a:r>
              <a:rPr kumimoji="0" sz="2200" b="0" i="0" u="none" strike="noStrike" kern="0" cap="none" spc="160" normalizeH="0" baseline="0" noProof="0" dirty="0">
                <a:ln>
                  <a:noFill/>
                </a:ln>
                <a:solidFill>
                  <a:sysClr val="windowText" lastClr="000000"/>
                </a:solidFill>
                <a:effectLst/>
                <a:uLnTx/>
                <a:uFillTx/>
                <a:latin typeface="Calibri"/>
                <a:cs typeface="Calibri"/>
              </a:rPr>
              <a:t> </a:t>
            </a:r>
            <a:r>
              <a:rPr kumimoji="0" sz="2200" b="0" i="0" u="none" strike="noStrike" kern="0" cap="none" spc="0" normalizeH="0" baseline="0" noProof="0" dirty="0">
                <a:ln>
                  <a:noFill/>
                </a:ln>
                <a:solidFill>
                  <a:sysClr val="windowText" lastClr="000000"/>
                </a:solidFill>
                <a:effectLst/>
                <a:uLnTx/>
                <a:uFillTx/>
                <a:latin typeface="Calibri"/>
                <a:cs typeface="Calibri"/>
              </a:rPr>
              <a:t>to</a:t>
            </a:r>
            <a:r>
              <a:rPr kumimoji="0" sz="2200" b="0" i="0" u="none" strike="noStrike" kern="0" cap="none" spc="185" normalizeH="0" baseline="0" noProof="0" dirty="0">
                <a:ln>
                  <a:noFill/>
                </a:ln>
                <a:solidFill>
                  <a:sysClr val="windowText" lastClr="000000"/>
                </a:solidFill>
                <a:effectLst/>
                <a:uLnTx/>
                <a:uFillTx/>
                <a:latin typeface="Calibri"/>
                <a:cs typeface="Calibri"/>
              </a:rPr>
              <a:t> </a:t>
            </a:r>
            <a:r>
              <a:rPr kumimoji="0" sz="2200" b="0" i="0" u="none" strike="noStrike" kern="0" cap="none" spc="-25" normalizeH="0" baseline="0" noProof="0" dirty="0">
                <a:ln>
                  <a:noFill/>
                </a:ln>
                <a:solidFill>
                  <a:sysClr val="windowText" lastClr="000000"/>
                </a:solidFill>
                <a:effectLst/>
                <a:uLnTx/>
                <a:uFillTx/>
                <a:latin typeface="Calibri"/>
                <a:cs typeface="Calibri"/>
              </a:rPr>
              <a:t>be 	</a:t>
            </a:r>
            <a:r>
              <a:rPr kumimoji="0" sz="2200" b="0" i="0" u="none" strike="noStrike" kern="0" cap="none" spc="0" normalizeH="0" baseline="0" noProof="0" dirty="0">
                <a:ln>
                  <a:noFill/>
                </a:ln>
                <a:solidFill>
                  <a:sysClr val="windowText" lastClr="000000"/>
                </a:solidFill>
                <a:effectLst/>
                <a:uLnTx/>
                <a:uFillTx/>
                <a:latin typeface="Calibri"/>
                <a:cs typeface="Calibri"/>
              </a:rPr>
              <a:t>lowered</a:t>
            </a:r>
            <a:r>
              <a:rPr kumimoji="0" sz="2200" b="0" i="0" u="none" strike="noStrike" kern="0" cap="none" spc="235" normalizeH="0" baseline="0" noProof="0" dirty="0">
                <a:ln>
                  <a:noFill/>
                </a:ln>
                <a:solidFill>
                  <a:sysClr val="windowText" lastClr="000000"/>
                </a:solidFill>
                <a:effectLst/>
                <a:uLnTx/>
                <a:uFillTx/>
                <a:latin typeface="Calibri"/>
                <a:cs typeface="Calibri"/>
              </a:rPr>
              <a:t> </a:t>
            </a:r>
            <a:r>
              <a:rPr kumimoji="0" sz="2200" b="0" i="0" u="none" strike="noStrike" kern="0" cap="none" spc="0" normalizeH="0" baseline="0" noProof="0" dirty="0">
                <a:ln>
                  <a:noFill/>
                </a:ln>
                <a:solidFill>
                  <a:sysClr val="windowText" lastClr="000000"/>
                </a:solidFill>
                <a:effectLst/>
                <a:uLnTx/>
                <a:uFillTx/>
                <a:latin typeface="Calibri"/>
                <a:cs typeface="Calibri"/>
              </a:rPr>
              <a:t>or</a:t>
            </a:r>
            <a:r>
              <a:rPr kumimoji="0" sz="2200" b="0" i="0" u="none" strike="noStrike" kern="0" cap="none" spc="254" normalizeH="0" baseline="0" noProof="0" dirty="0">
                <a:ln>
                  <a:noFill/>
                </a:ln>
                <a:solidFill>
                  <a:sysClr val="windowText" lastClr="000000"/>
                </a:solidFill>
                <a:effectLst/>
                <a:uLnTx/>
                <a:uFillTx/>
                <a:latin typeface="Calibri"/>
                <a:cs typeface="Calibri"/>
              </a:rPr>
              <a:t> </a:t>
            </a:r>
            <a:r>
              <a:rPr kumimoji="0" sz="2200" b="0" i="0" u="none" strike="noStrike" kern="0" cap="none" spc="0" normalizeH="0" baseline="0" noProof="0" dirty="0">
                <a:ln>
                  <a:noFill/>
                </a:ln>
                <a:solidFill>
                  <a:sysClr val="windowText" lastClr="000000"/>
                </a:solidFill>
                <a:effectLst/>
                <a:uLnTx/>
                <a:uFillTx/>
                <a:latin typeface="Calibri"/>
                <a:cs typeface="Calibri"/>
              </a:rPr>
              <a:t>whether</a:t>
            </a:r>
            <a:r>
              <a:rPr kumimoji="0" sz="2200" b="0" i="0" u="none" strike="noStrike" kern="0" cap="none" spc="250" normalizeH="0" baseline="0" noProof="0" dirty="0">
                <a:ln>
                  <a:noFill/>
                </a:ln>
                <a:solidFill>
                  <a:sysClr val="windowText" lastClr="000000"/>
                </a:solidFill>
                <a:effectLst/>
                <a:uLnTx/>
                <a:uFillTx/>
                <a:latin typeface="Calibri"/>
                <a:cs typeface="Calibri"/>
              </a:rPr>
              <a:t> </a:t>
            </a:r>
            <a:r>
              <a:rPr kumimoji="0" sz="2200" b="0" i="0" u="none" strike="noStrike" kern="0" cap="none" spc="0" normalizeH="0" baseline="0" noProof="0" dirty="0">
                <a:ln>
                  <a:noFill/>
                </a:ln>
                <a:solidFill>
                  <a:sysClr val="windowText" lastClr="000000"/>
                </a:solidFill>
                <a:effectLst/>
                <a:uLnTx/>
                <a:uFillTx/>
                <a:latin typeface="Calibri"/>
                <a:cs typeface="Calibri"/>
              </a:rPr>
              <a:t>a</a:t>
            </a:r>
            <a:r>
              <a:rPr kumimoji="0" sz="2200" b="0" i="0" u="none" strike="noStrike" kern="0" cap="none" spc="254" normalizeH="0" baseline="0" noProof="0" dirty="0">
                <a:ln>
                  <a:noFill/>
                </a:ln>
                <a:solidFill>
                  <a:sysClr val="windowText" lastClr="000000"/>
                </a:solidFill>
                <a:effectLst/>
                <a:uLnTx/>
                <a:uFillTx/>
                <a:latin typeface="Calibri"/>
                <a:cs typeface="Calibri"/>
              </a:rPr>
              <a:t> </a:t>
            </a:r>
            <a:r>
              <a:rPr kumimoji="0" sz="2200" b="0" i="0" u="none" strike="noStrike" kern="0" cap="none" spc="0" normalizeH="0" baseline="0" noProof="0" dirty="0">
                <a:ln>
                  <a:noFill/>
                </a:ln>
                <a:solidFill>
                  <a:sysClr val="windowText" lastClr="000000"/>
                </a:solidFill>
                <a:effectLst/>
                <a:uLnTx/>
                <a:uFillTx/>
                <a:latin typeface="Calibri"/>
                <a:cs typeface="Calibri"/>
              </a:rPr>
              <a:t>well</a:t>
            </a:r>
            <a:r>
              <a:rPr kumimoji="0" sz="2200" b="0" i="0" u="none" strike="noStrike" kern="0" cap="none" spc="260" normalizeH="0" baseline="0" noProof="0" dirty="0">
                <a:ln>
                  <a:noFill/>
                </a:ln>
                <a:solidFill>
                  <a:sysClr val="windowText" lastClr="000000"/>
                </a:solidFill>
                <a:effectLst/>
                <a:uLnTx/>
                <a:uFillTx/>
                <a:latin typeface="Calibri"/>
                <a:cs typeface="Calibri"/>
              </a:rPr>
              <a:t> </a:t>
            </a:r>
            <a:r>
              <a:rPr kumimoji="0" sz="2200" b="0" i="0" u="none" strike="noStrike" kern="0" cap="none" spc="0" normalizeH="0" baseline="0" noProof="0" dirty="0">
                <a:ln>
                  <a:noFill/>
                </a:ln>
                <a:solidFill>
                  <a:sysClr val="windowText" lastClr="000000"/>
                </a:solidFill>
                <a:effectLst/>
                <a:uLnTx/>
                <a:uFillTx/>
                <a:latin typeface="Calibri"/>
                <a:cs typeface="Calibri"/>
              </a:rPr>
              <a:t>will</a:t>
            </a:r>
            <a:r>
              <a:rPr kumimoji="0" sz="2200" b="0" i="0" u="none" strike="noStrike" kern="0" cap="none" spc="250" normalizeH="0" baseline="0" noProof="0" dirty="0">
                <a:ln>
                  <a:noFill/>
                </a:ln>
                <a:solidFill>
                  <a:sysClr val="windowText" lastClr="000000"/>
                </a:solidFill>
                <a:effectLst/>
                <a:uLnTx/>
                <a:uFillTx/>
                <a:latin typeface="Calibri"/>
                <a:cs typeface="Calibri"/>
              </a:rPr>
              <a:t> </a:t>
            </a:r>
            <a:r>
              <a:rPr kumimoji="0" sz="2200" b="0" i="0" u="none" strike="noStrike" kern="0" cap="none" spc="0" normalizeH="0" baseline="0" noProof="0" dirty="0">
                <a:ln>
                  <a:noFill/>
                </a:ln>
                <a:solidFill>
                  <a:sysClr val="windowText" lastClr="000000"/>
                </a:solidFill>
                <a:effectLst/>
                <a:uLnTx/>
                <a:uFillTx/>
                <a:latin typeface="Calibri"/>
                <a:cs typeface="Calibri"/>
              </a:rPr>
              <a:t>need</a:t>
            </a:r>
            <a:r>
              <a:rPr kumimoji="0" sz="2200" b="0" i="0" u="none" strike="noStrike" kern="0" cap="none" spc="254" normalizeH="0" baseline="0" noProof="0" dirty="0">
                <a:ln>
                  <a:noFill/>
                </a:ln>
                <a:solidFill>
                  <a:sysClr val="windowText" lastClr="000000"/>
                </a:solidFill>
                <a:effectLst/>
                <a:uLnTx/>
                <a:uFillTx/>
                <a:latin typeface="Calibri"/>
                <a:cs typeface="Calibri"/>
              </a:rPr>
              <a:t> </a:t>
            </a:r>
            <a:r>
              <a:rPr kumimoji="0" sz="2200" b="0" i="0" u="none" strike="noStrike" kern="0" cap="none" spc="0" normalizeH="0" baseline="0" noProof="0" dirty="0">
                <a:ln>
                  <a:noFill/>
                </a:ln>
                <a:solidFill>
                  <a:sysClr val="windowText" lastClr="000000"/>
                </a:solidFill>
                <a:effectLst/>
                <a:uLnTx/>
                <a:uFillTx/>
                <a:latin typeface="Calibri"/>
                <a:cs typeface="Calibri"/>
              </a:rPr>
              <a:t>to</a:t>
            </a:r>
            <a:r>
              <a:rPr kumimoji="0" sz="2200" b="0" i="0" u="none" strike="noStrike" kern="0" cap="none" spc="265" normalizeH="0" baseline="0" noProof="0" dirty="0">
                <a:ln>
                  <a:noFill/>
                </a:ln>
                <a:solidFill>
                  <a:sysClr val="windowText" lastClr="000000"/>
                </a:solidFill>
                <a:effectLst/>
                <a:uLnTx/>
                <a:uFillTx/>
                <a:latin typeface="Calibri"/>
                <a:cs typeface="Calibri"/>
              </a:rPr>
              <a:t> </a:t>
            </a:r>
            <a:r>
              <a:rPr kumimoji="0" sz="2200" b="0" i="0" u="none" strike="noStrike" kern="0" cap="none" spc="0" normalizeH="0" baseline="0" noProof="0" dirty="0">
                <a:ln>
                  <a:noFill/>
                </a:ln>
                <a:solidFill>
                  <a:sysClr val="windowText" lastClr="000000"/>
                </a:solidFill>
                <a:effectLst/>
                <a:uLnTx/>
                <a:uFillTx/>
                <a:latin typeface="Calibri"/>
                <a:cs typeface="Calibri"/>
              </a:rPr>
              <a:t>be</a:t>
            </a:r>
            <a:r>
              <a:rPr kumimoji="0" sz="2200" b="0" i="0" u="none" strike="noStrike" kern="0" cap="none" spc="260" normalizeH="0" baseline="0" noProof="0" dirty="0">
                <a:ln>
                  <a:noFill/>
                </a:ln>
                <a:solidFill>
                  <a:sysClr val="windowText" lastClr="000000"/>
                </a:solidFill>
                <a:effectLst/>
                <a:uLnTx/>
                <a:uFillTx/>
                <a:latin typeface="Calibri"/>
                <a:cs typeface="Calibri"/>
              </a:rPr>
              <a:t> </a:t>
            </a:r>
            <a:r>
              <a:rPr kumimoji="0" sz="2200" b="0" i="0" u="none" strike="noStrike" kern="0" cap="none" spc="0" normalizeH="0" baseline="0" noProof="0" dirty="0">
                <a:ln>
                  <a:noFill/>
                </a:ln>
                <a:solidFill>
                  <a:sysClr val="windowText" lastClr="000000"/>
                </a:solidFill>
                <a:effectLst/>
                <a:uLnTx/>
                <a:uFillTx/>
                <a:latin typeface="Calibri"/>
                <a:cs typeface="Calibri"/>
              </a:rPr>
              <a:t>redrilled</a:t>
            </a:r>
            <a:r>
              <a:rPr kumimoji="0" sz="2200" b="0" i="0" u="none" strike="noStrike" kern="0" cap="none" spc="235" normalizeH="0" baseline="0" noProof="0" dirty="0">
                <a:ln>
                  <a:noFill/>
                </a:ln>
                <a:solidFill>
                  <a:sysClr val="windowText" lastClr="000000"/>
                </a:solidFill>
                <a:effectLst/>
                <a:uLnTx/>
                <a:uFillTx/>
                <a:latin typeface="Calibri"/>
                <a:cs typeface="Calibri"/>
              </a:rPr>
              <a:t> </a:t>
            </a:r>
            <a:r>
              <a:rPr kumimoji="0" sz="2200" b="0" i="0" u="none" strike="noStrike" kern="0" cap="none" spc="0" normalizeH="0" baseline="0" noProof="0" dirty="0">
                <a:ln>
                  <a:noFill/>
                </a:ln>
                <a:solidFill>
                  <a:sysClr val="windowText" lastClr="000000"/>
                </a:solidFill>
                <a:effectLst/>
                <a:uLnTx/>
                <a:uFillTx/>
                <a:latin typeface="Calibri"/>
                <a:cs typeface="Calibri"/>
              </a:rPr>
              <a:t>based</a:t>
            </a:r>
            <a:r>
              <a:rPr kumimoji="0" sz="2200" b="0" i="0" u="none" strike="noStrike" kern="0" cap="none" spc="254" normalizeH="0" baseline="0" noProof="0" dirty="0">
                <a:ln>
                  <a:noFill/>
                </a:ln>
                <a:solidFill>
                  <a:sysClr val="windowText" lastClr="000000"/>
                </a:solidFill>
                <a:effectLst/>
                <a:uLnTx/>
                <a:uFillTx/>
                <a:latin typeface="Calibri"/>
                <a:cs typeface="Calibri"/>
              </a:rPr>
              <a:t> </a:t>
            </a:r>
            <a:r>
              <a:rPr kumimoji="0" sz="2200" b="0" i="0" u="none" strike="noStrike" kern="0" cap="none" spc="0" normalizeH="0" baseline="0" noProof="0" dirty="0">
                <a:ln>
                  <a:noFill/>
                </a:ln>
                <a:solidFill>
                  <a:sysClr val="windowText" lastClr="000000"/>
                </a:solidFill>
                <a:effectLst/>
                <a:uLnTx/>
                <a:uFillTx/>
                <a:latin typeface="Calibri"/>
                <a:cs typeface="Calibri"/>
              </a:rPr>
              <a:t>on</a:t>
            </a:r>
            <a:r>
              <a:rPr kumimoji="0" sz="2200" b="0" i="0" u="none" strike="noStrike" kern="0" cap="none" spc="250" normalizeH="0" baseline="0" noProof="0" dirty="0">
                <a:ln>
                  <a:noFill/>
                </a:ln>
                <a:solidFill>
                  <a:sysClr val="windowText" lastClr="000000"/>
                </a:solidFill>
                <a:effectLst/>
                <a:uLnTx/>
                <a:uFillTx/>
                <a:latin typeface="Calibri"/>
                <a:cs typeface="Calibri"/>
              </a:rPr>
              <a:t> </a:t>
            </a:r>
            <a:r>
              <a:rPr kumimoji="0" sz="2200" b="0" i="0" u="none" strike="noStrike" kern="0" cap="none" spc="0" normalizeH="0" baseline="0" noProof="0" dirty="0">
                <a:ln>
                  <a:noFill/>
                </a:ln>
                <a:solidFill>
                  <a:sysClr val="windowText" lastClr="000000"/>
                </a:solidFill>
                <a:effectLst/>
                <a:uLnTx/>
                <a:uFillTx/>
                <a:latin typeface="Calibri"/>
                <a:cs typeface="Calibri"/>
              </a:rPr>
              <a:t>that</a:t>
            </a:r>
            <a:r>
              <a:rPr kumimoji="0" sz="2200" b="0" i="0" u="none" strike="noStrike" kern="0" cap="none" spc="260" normalizeH="0" baseline="0" noProof="0" dirty="0">
                <a:ln>
                  <a:noFill/>
                </a:ln>
                <a:solidFill>
                  <a:sysClr val="windowText" lastClr="000000"/>
                </a:solidFill>
                <a:effectLst/>
                <a:uLnTx/>
                <a:uFillTx/>
                <a:latin typeface="Calibri"/>
                <a:cs typeface="Calibri"/>
              </a:rPr>
              <a:t> </a:t>
            </a:r>
            <a:r>
              <a:rPr kumimoji="0" sz="2200" b="0" i="0" u="none" strike="noStrike" kern="0" cap="none" spc="0" normalizeH="0" baseline="0" noProof="0" dirty="0">
                <a:ln>
                  <a:noFill/>
                </a:ln>
                <a:solidFill>
                  <a:sysClr val="windowText" lastClr="000000"/>
                </a:solidFill>
                <a:effectLst/>
                <a:uLnTx/>
                <a:uFillTx/>
                <a:latin typeface="Calibri"/>
                <a:cs typeface="Calibri"/>
              </a:rPr>
              <a:t>single</a:t>
            </a:r>
            <a:r>
              <a:rPr kumimoji="0" sz="2200" b="0" i="0" u="none" strike="noStrike" kern="0" cap="none" spc="245" normalizeH="0" baseline="0" noProof="0" dirty="0">
                <a:ln>
                  <a:noFill/>
                </a:ln>
                <a:solidFill>
                  <a:sysClr val="windowText" lastClr="000000"/>
                </a:solidFill>
                <a:effectLst/>
                <a:uLnTx/>
                <a:uFillTx/>
                <a:latin typeface="Calibri"/>
                <a:cs typeface="Calibri"/>
              </a:rPr>
              <a:t> </a:t>
            </a:r>
            <a:r>
              <a:rPr kumimoji="0" sz="2200" b="0" i="0" u="none" strike="noStrike" kern="0" cap="none" spc="0" normalizeH="0" baseline="0" noProof="0" dirty="0">
                <a:ln>
                  <a:noFill/>
                </a:ln>
                <a:solidFill>
                  <a:sysClr val="windowText" lastClr="000000"/>
                </a:solidFill>
                <a:effectLst/>
                <a:uLnTx/>
                <a:uFillTx/>
                <a:latin typeface="Calibri"/>
                <a:cs typeface="Calibri"/>
              </a:rPr>
              <a:t>estimate</a:t>
            </a:r>
            <a:r>
              <a:rPr kumimoji="0" sz="2200" b="0" i="0" u="none" strike="noStrike" kern="0" cap="none" spc="270" normalizeH="0" baseline="0" noProof="0" dirty="0">
                <a:ln>
                  <a:noFill/>
                </a:ln>
                <a:solidFill>
                  <a:sysClr val="windowText" lastClr="000000"/>
                </a:solidFill>
                <a:effectLst/>
                <a:uLnTx/>
                <a:uFillTx/>
                <a:latin typeface="Calibri"/>
                <a:cs typeface="Calibri"/>
              </a:rPr>
              <a:t> </a:t>
            </a:r>
            <a:r>
              <a:rPr kumimoji="0" sz="2200" b="0" i="0" u="none" strike="noStrike" kern="0" cap="none" spc="-25" normalizeH="0" baseline="0" noProof="0" dirty="0">
                <a:ln>
                  <a:noFill/>
                </a:ln>
                <a:solidFill>
                  <a:sysClr val="windowText" lastClr="000000"/>
                </a:solidFill>
                <a:effectLst/>
                <a:uLnTx/>
                <a:uFillTx/>
                <a:latin typeface="Calibri"/>
                <a:cs typeface="Calibri"/>
              </a:rPr>
              <a:t>of 	</a:t>
            </a:r>
            <a:r>
              <a:rPr kumimoji="0" sz="2200" b="0" i="0" u="none" strike="noStrike" kern="0" cap="none" spc="0" normalizeH="0" baseline="0" noProof="0" dirty="0">
                <a:ln>
                  <a:noFill/>
                </a:ln>
                <a:solidFill>
                  <a:sysClr val="windowText" lastClr="000000"/>
                </a:solidFill>
                <a:effectLst/>
                <a:uLnTx/>
                <a:uFillTx/>
                <a:latin typeface="Calibri"/>
                <a:cs typeface="Calibri"/>
              </a:rPr>
              <a:t>water</a:t>
            </a:r>
            <a:r>
              <a:rPr kumimoji="0" sz="2200" b="0" i="0" u="none" strike="noStrike" kern="0" cap="none" spc="-60" normalizeH="0" baseline="0" noProof="0" dirty="0">
                <a:ln>
                  <a:noFill/>
                </a:ln>
                <a:solidFill>
                  <a:sysClr val="windowText" lastClr="000000"/>
                </a:solidFill>
                <a:effectLst/>
                <a:uLnTx/>
                <a:uFillTx/>
                <a:latin typeface="Calibri"/>
                <a:cs typeface="Calibri"/>
              </a:rPr>
              <a:t> </a:t>
            </a:r>
            <a:r>
              <a:rPr kumimoji="0" sz="2200" b="0" i="0" u="none" strike="noStrike" kern="0" cap="none" spc="0" normalizeH="0" baseline="0" noProof="0" dirty="0">
                <a:ln>
                  <a:noFill/>
                </a:ln>
                <a:solidFill>
                  <a:sysClr val="windowText" lastClr="000000"/>
                </a:solidFill>
                <a:effectLst/>
                <a:uLnTx/>
                <a:uFillTx/>
                <a:latin typeface="Calibri"/>
                <a:cs typeface="Calibri"/>
              </a:rPr>
              <a:t>level</a:t>
            </a:r>
            <a:r>
              <a:rPr kumimoji="0" sz="2200" b="0" i="0" u="none" strike="noStrike" kern="0" cap="none" spc="-85" normalizeH="0" baseline="0" noProof="0" dirty="0">
                <a:ln>
                  <a:noFill/>
                </a:ln>
                <a:solidFill>
                  <a:sysClr val="windowText" lastClr="000000"/>
                </a:solidFill>
                <a:effectLst/>
                <a:uLnTx/>
                <a:uFillTx/>
                <a:latin typeface="Calibri"/>
                <a:cs typeface="Calibri"/>
              </a:rPr>
              <a:t> </a:t>
            </a:r>
            <a:r>
              <a:rPr kumimoji="0" sz="2200" b="0" i="0" u="none" strike="noStrike" kern="0" cap="none" spc="-10" normalizeH="0" baseline="0" noProof="0" dirty="0">
                <a:ln>
                  <a:noFill/>
                </a:ln>
                <a:solidFill>
                  <a:sysClr val="windowText" lastClr="000000"/>
                </a:solidFill>
                <a:effectLst/>
                <a:uLnTx/>
                <a:uFillTx/>
                <a:latin typeface="Calibri"/>
                <a:cs typeface="Calibri"/>
              </a:rPr>
              <a:t>elevation.</a:t>
            </a:r>
            <a:endParaRPr kumimoji="0" sz="2200" b="0" i="0" u="none" strike="noStrike" kern="0" cap="none" spc="0" normalizeH="0" baseline="0" noProof="0">
              <a:ln>
                <a:noFill/>
              </a:ln>
              <a:solidFill>
                <a:sysClr val="windowText" lastClr="000000"/>
              </a:solidFill>
              <a:effectLst/>
              <a:uLnTx/>
              <a:uFillTx/>
              <a:latin typeface="Calibri"/>
              <a:cs typeface="Calibri"/>
            </a:endParaRPr>
          </a:p>
          <a:p>
            <a:pPr marL="356870" marR="0" lvl="0" indent="-344170" defTabSz="914400" eaLnBrk="1" fontAlgn="auto" latinLnBrk="0" hangingPunct="1">
              <a:lnSpc>
                <a:spcPts val="2475"/>
              </a:lnSpc>
              <a:spcBef>
                <a:spcPts val="1950"/>
              </a:spcBef>
              <a:spcAft>
                <a:spcPts val="0"/>
              </a:spcAft>
              <a:buClrTx/>
              <a:buSzTx/>
              <a:buFont typeface="Times New Roman"/>
              <a:buChar char="•"/>
              <a:tabLst>
                <a:tab pos="356870" algn="l"/>
              </a:tabLst>
              <a:defRPr/>
            </a:pPr>
            <a:r>
              <a:rPr kumimoji="0" sz="2200" b="0" i="0" u="none" strike="noStrike" kern="0" cap="none" spc="0" normalizeH="0" baseline="0" noProof="0" dirty="0">
                <a:ln>
                  <a:noFill/>
                </a:ln>
                <a:solidFill>
                  <a:sysClr val="windowText" lastClr="000000"/>
                </a:solidFill>
                <a:effectLst/>
                <a:uLnTx/>
                <a:uFillTx/>
                <a:latin typeface="Calibri"/>
                <a:cs typeface="Calibri"/>
              </a:rPr>
              <a:t>Analysis</a:t>
            </a:r>
            <a:r>
              <a:rPr kumimoji="0" sz="2200" b="0" i="0" u="none" strike="noStrike" kern="0" cap="none" spc="260" normalizeH="0" baseline="0" noProof="0" dirty="0">
                <a:ln>
                  <a:noFill/>
                </a:ln>
                <a:solidFill>
                  <a:sysClr val="windowText" lastClr="000000"/>
                </a:solidFill>
                <a:effectLst/>
                <a:uLnTx/>
                <a:uFillTx/>
                <a:latin typeface="Calibri"/>
                <a:cs typeface="Calibri"/>
              </a:rPr>
              <a:t> </a:t>
            </a:r>
            <a:r>
              <a:rPr kumimoji="0" sz="2200" b="0" i="0" u="none" strike="noStrike" kern="0" cap="none" spc="0" normalizeH="0" baseline="0" noProof="0" dirty="0">
                <a:ln>
                  <a:noFill/>
                </a:ln>
                <a:solidFill>
                  <a:sysClr val="windowText" lastClr="000000"/>
                </a:solidFill>
                <a:effectLst/>
                <a:uLnTx/>
                <a:uFillTx/>
                <a:latin typeface="Calibri"/>
                <a:cs typeface="Calibri"/>
              </a:rPr>
              <a:t>does</a:t>
            </a:r>
            <a:r>
              <a:rPr kumimoji="0" sz="2200" b="0" i="0" u="none" strike="noStrike" kern="0" cap="none" spc="265" normalizeH="0" baseline="0" noProof="0" dirty="0">
                <a:ln>
                  <a:noFill/>
                </a:ln>
                <a:solidFill>
                  <a:sysClr val="windowText" lastClr="000000"/>
                </a:solidFill>
                <a:effectLst/>
                <a:uLnTx/>
                <a:uFillTx/>
                <a:latin typeface="Calibri"/>
                <a:cs typeface="Calibri"/>
              </a:rPr>
              <a:t> </a:t>
            </a:r>
            <a:r>
              <a:rPr kumimoji="0" sz="2200" b="0" i="0" u="none" strike="noStrike" kern="0" cap="none" spc="0" normalizeH="0" baseline="0" noProof="0" dirty="0">
                <a:ln>
                  <a:noFill/>
                </a:ln>
                <a:solidFill>
                  <a:sysClr val="windowText" lastClr="000000"/>
                </a:solidFill>
                <a:effectLst/>
                <a:uLnTx/>
                <a:uFillTx/>
                <a:latin typeface="Calibri"/>
                <a:cs typeface="Calibri"/>
              </a:rPr>
              <a:t>not</a:t>
            </a:r>
            <a:r>
              <a:rPr kumimoji="0" sz="2200" b="0" i="0" u="none" strike="noStrike" kern="0" cap="none" spc="265" normalizeH="0" baseline="0" noProof="0" dirty="0">
                <a:ln>
                  <a:noFill/>
                </a:ln>
                <a:solidFill>
                  <a:sysClr val="windowText" lastClr="000000"/>
                </a:solidFill>
                <a:effectLst/>
                <a:uLnTx/>
                <a:uFillTx/>
                <a:latin typeface="Calibri"/>
                <a:cs typeface="Calibri"/>
              </a:rPr>
              <a:t> </a:t>
            </a:r>
            <a:r>
              <a:rPr kumimoji="0" sz="2200" b="0" i="0" u="none" strike="noStrike" kern="0" cap="none" spc="0" normalizeH="0" baseline="0" noProof="0" dirty="0">
                <a:ln>
                  <a:noFill/>
                </a:ln>
                <a:solidFill>
                  <a:sysClr val="windowText" lastClr="000000"/>
                </a:solidFill>
                <a:effectLst/>
                <a:uLnTx/>
                <a:uFillTx/>
                <a:latin typeface="Calibri"/>
                <a:cs typeface="Calibri"/>
              </a:rPr>
              <a:t>include</a:t>
            </a:r>
            <a:r>
              <a:rPr kumimoji="0" sz="2200" b="0" i="0" u="none" strike="noStrike" kern="0" cap="none" spc="250" normalizeH="0" baseline="0" noProof="0" dirty="0">
                <a:ln>
                  <a:noFill/>
                </a:ln>
                <a:solidFill>
                  <a:sysClr val="windowText" lastClr="000000"/>
                </a:solidFill>
                <a:effectLst/>
                <a:uLnTx/>
                <a:uFillTx/>
                <a:latin typeface="Calibri"/>
                <a:cs typeface="Calibri"/>
              </a:rPr>
              <a:t> </a:t>
            </a:r>
            <a:r>
              <a:rPr kumimoji="0" sz="2200" b="0" i="0" u="none" strike="noStrike" kern="0" cap="none" spc="0" normalizeH="0" baseline="0" noProof="0" dirty="0">
                <a:ln>
                  <a:noFill/>
                </a:ln>
                <a:solidFill>
                  <a:sysClr val="windowText" lastClr="000000"/>
                </a:solidFill>
                <a:effectLst/>
                <a:uLnTx/>
                <a:uFillTx/>
                <a:latin typeface="Calibri"/>
                <a:cs typeface="Calibri"/>
              </a:rPr>
              <a:t>age</a:t>
            </a:r>
            <a:r>
              <a:rPr kumimoji="0" sz="2200" b="0" i="0" u="none" strike="noStrike" kern="0" cap="none" spc="270" normalizeH="0" baseline="0" noProof="0" dirty="0">
                <a:ln>
                  <a:noFill/>
                </a:ln>
                <a:solidFill>
                  <a:sysClr val="windowText" lastClr="000000"/>
                </a:solidFill>
                <a:effectLst/>
                <a:uLnTx/>
                <a:uFillTx/>
                <a:latin typeface="Calibri"/>
                <a:cs typeface="Calibri"/>
              </a:rPr>
              <a:t> </a:t>
            </a:r>
            <a:r>
              <a:rPr kumimoji="0" sz="2200" b="0" i="0" u="none" strike="noStrike" kern="0" cap="none" spc="0" normalizeH="0" baseline="0" noProof="0" dirty="0">
                <a:ln>
                  <a:noFill/>
                </a:ln>
                <a:solidFill>
                  <a:sysClr val="windowText" lastClr="000000"/>
                </a:solidFill>
                <a:effectLst/>
                <a:uLnTx/>
                <a:uFillTx/>
                <a:latin typeface="Calibri"/>
                <a:cs typeface="Calibri"/>
              </a:rPr>
              <a:t>of</a:t>
            </a:r>
            <a:r>
              <a:rPr kumimoji="0" sz="2200" b="0" i="0" u="none" strike="noStrike" kern="0" cap="none" spc="254" normalizeH="0" baseline="0" noProof="0" dirty="0">
                <a:ln>
                  <a:noFill/>
                </a:ln>
                <a:solidFill>
                  <a:sysClr val="windowText" lastClr="000000"/>
                </a:solidFill>
                <a:effectLst/>
                <a:uLnTx/>
                <a:uFillTx/>
                <a:latin typeface="Calibri"/>
                <a:cs typeface="Calibri"/>
              </a:rPr>
              <a:t> </a:t>
            </a:r>
            <a:r>
              <a:rPr kumimoji="0" sz="2200" b="0" i="0" u="none" strike="noStrike" kern="0" cap="none" spc="0" normalizeH="0" baseline="0" noProof="0" dirty="0">
                <a:ln>
                  <a:noFill/>
                </a:ln>
                <a:solidFill>
                  <a:sysClr val="windowText" lastClr="000000"/>
                </a:solidFill>
                <a:effectLst/>
                <a:uLnTx/>
                <a:uFillTx/>
                <a:latin typeface="Calibri"/>
                <a:cs typeface="Calibri"/>
              </a:rPr>
              <a:t>wells,</a:t>
            </a:r>
            <a:r>
              <a:rPr kumimoji="0" sz="2200" b="0" i="0" u="none" strike="noStrike" kern="0" cap="none" spc="260" normalizeH="0" baseline="0" noProof="0" dirty="0">
                <a:ln>
                  <a:noFill/>
                </a:ln>
                <a:solidFill>
                  <a:sysClr val="windowText" lastClr="000000"/>
                </a:solidFill>
                <a:effectLst/>
                <a:uLnTx/>
                <a:uFillTx/>
                <a:latin typeface="Calibri"/>
                <a:cs typeface="Calibri"/>
              </a:rPr>
              <a:t> </a:t>
            </a:r>
            <a:r>
              <a:rPr kumimoji="0" sz="2200" b="0" i="0" u="none" strike="noStrike" kern="0" cap="none" spc="0" normalizeH="0" baseline="0" noProof="0" dirty="0">
                <a:ln>
                  <a:noFill/>
                </a:ln>
                <a:solidFill>
                  <a:sysClr val="windowText" lastClr="000000"/>
                </a:solidFill>
                <a:effectLst/>
                <a:uLnTx/>
                <a:uFillTx/>
                <a:latin typeface="Calibri"/>
                <a:cs typeface="Calibri"/>
              </a:rPr>
              <a:t>depreciation</a:t>
            </a:r>
            <a:r>
              <a:rPr kumimoji="0" sz="2200" b="0" i="0" u="none" strike="noStrike" kern="0" cap="none" spc="235" normalizeH="0" baseline="0" noProof="0" dirty="0">
                <a:ln>
                  <a:noFill/>
                </a:ln>
                <a:solidFill>
                  <a:sysClr val="windowText" lastClr="000000"/>
                </a:solidFill>
                <a:effectLst/>
                <a:uLnTx/>
                <a:uFillTx/>
                <a:latin typeface="Calibri"/>
                <a:cs typeface="Calibri"/>
              </a:rPr>
              <a:t> </a:t>
            </a:r>
            <a:r>
              <a:rPr kumimoji="0" sz="2200" b="0" i="0" u="none" strike="noStrike" kern="0" cap="none" spc="0" normalizeH="0" baseline="0" noProof="0" dirty="0">
                <a:ln>
                  <a:noFill/>
                </a:ln>
                <a:solidFill>
                  <a:sysClr val="windowText" lastClr="000000"/>
                </a:solidFill>
                <a:effectLst/>
                <a:uLnTx/>
                <a:uFillTx/>
                <a:latin typeface="Calibri"/>
                <a:cs typeface="Calibri"/>
              </a:rPr>
              <a:t>of</a:t>
            </a:r>
            <a:r>
              <a:rPr kumimoji="0" sz="2200" b="0" i="0" u="none" strike="noStrike" kern="0" cap="none" spc="254" normalizeH="0" baseline="0" noProof="0" dirty="0">
                <a:ln>
                  <a:noFill/>
                </a:ln>
                <a:solidFill>
                  <a:sysClr val="windowText" lastClr="000000"/>
                </a:solidFill>
                <a:effectLst/>
                <a:uLnTx/>
                <a:uFillTx/>
                <a:latin typeface="Calibri"/>
                <a:cs typeface="Calibri"/>
              </a:rPr>
              <a:t> </a:t>
            </a:r>
            <a:r>
              <a:rPr kumimoji="0" sz="2200" b="0" i="0" u="none" strike="noStrike" kern="0" cap="none" spc="0" normalizeH="0" baseline="0" noProof="0" dirty="0">
                <a:ln>
                  <a:noFill/>
                </a:ln>
                <a:solidFill>
                  <a:sysClr val="windowText" lastClr="000000"/>
                </a:solidFill>
                <a:effectLst/>
                <a:uLnTx/>
                <a:uFillTx/>
                <a:latin typeface="Calibri"/>
                <a:cs typeface="Calibri"/>
              </a:rPr>
              <a:t>wells</a:t>
            </a:r>
            <a:r>
              <a:rPr kumimoji="0" sz="2200" b="0" i="0" u="none" strike="noStrike" kern="0" cap="none" spc="240" normalizeH="0" baseline="0" noProof="0" dirty="0">
                <a:ln>
                  <a:noFill/>
                </a:ln>
                <a:solidFill>
                  <a:sysClr val="windowText" lastClr="000000"/>
                </a:solidFill>
                <a:effectLst/>
                <a:uLnTx/>
                <a:uFillTx/>
                <a:latin typeface="Calibri"/>
                <a:cs typeface="Calibri"/>
              </a:rPr>
              <a:t> </a:t>
            </a:r>
            <a:r>
              <a:rPr kumimoji="0" sz="2200" b="0" i="0" u="none" strike="noStrike" kern="0" cap="none" spc="0" normalizeH="0" baseline="0" noProof="0" dirty="0">
                <a:ln>
                  <a:noFill/>
                </a:ln>
                <a:solidFill>
                  <a:sysClr val="windowText" lastClr="000000"/>
                </a:solidFill>
                <a:effectLst/>
                <a:uLnTx/>
                <a:uFillTx/>
                <a:latin typeface="Calibri"/>
                <a:cs typeface="Calibri"/>
              </a:rPr>
              <a:t>and</a:t>
            </a:r>
            <a:r>
              <a:rPr kumimoji="0" sz="2200" b="0" i="0" u="none" strike="noStrike" kern="0" cap="none" spc="250" normalizeH="0" baseline="0" noProof="0" dirty="0">
                <a:ln>
                  <a:noFill/>
                </a:ln>
                <a:solidFill>
                  <a:sysClr val="windowText" lastClr="000000"/>
                </a:solidFill>
                <a:effectLst/>
                <a:uLnTx/>
                <a:uFillTx/>
                <a:latin typeface="Calibri"/>
                <a:cs typeface="Calibri"/>
              </a:rPr>
              <a:t> </a:t>
            </a:r>
            <a:r>
              <a:rPr kumimoji="0" sz="2200" b="0" i="0" u="none" strike="noStrike" kern="0" cap="none" spc="0" normalizeH="0" baseline="0" noProof="0" dirty="0">
                <a:ln>
                  <a:noFill/>
                </a:ln>
                <a:solidFill>
                  <a:sysClr val="windowText" lastClr="000000"/>
                </a:solidFill>
                <a:effectLst/>
                <a:uLnTx/>
                <a:uFillTx/>
                <a:latin typeface="Calibri"/>
                <a:cs typeface="Calibri"/>
              </a:rPr>
              <a:t>pumps,</a:t>
            </a:r>
            <a:r>
              <a:rPr kumimoji="0" sz="2200" b="0" i="0" u="none" strike="noStrike" kern="0" cap="none" spc="240" normalizeH="0" baseline="0" noProof="0" dirty="0">
                <a:ln>
                  <a:noFill/>
                </a:ln>
                <a:solidFill>
                  <a:sysClr val="windowText" lastClr="000000"/>
                </a:solidFill>
                <a:effectLst/>
                <a:uLnTx/>
                <a:uFillTx/>
                <a:latin typeface="Calibri"/>
                <a:cs typeface="Calibri"/>
              </a:rPr>
              <a:t> </a:t>
            </a:r>
            <a:r>
              <a:rPr kumimoji="0" sz="2200" b="0" i="0" u="none" strike="noStrike" kern="0" cap="none" spc="0" normalizeH="0" baseline="0" noProof="0" dirty="0">
                <a:ln>
                  <a:noFill/>
                </a:ln>
                <a:solidFill>
                  <a:sysClr val="windowText" lastClr="000000"/>
                </a:solidFill>
                <a:effectLst/>
                <a:uLnTx/>
                <a:uFillTx/>
                <a:latin typeface="Calibri"/>
                <a:cs typeface="Calibri"/>
              </a:rPr>
              <a:t>or</a:t>
            </a:r>
            <a:r>
              <a:rPr kumimoji="0" sz="2200" b="0" i="0" u="none" strike="noStrike" kern="0" cap="none" spc="254" normalizeH="0" baseline="0" noProof="0" dirty="0">
                <a:ln>
                  <a:noFill/>
                </a:ln>
                <a:solidFill>
                  <a:sysClr val="windowText" lastClr="000000"/>
                </a:solidFill>
                <a:effectLst/>
                <a:uLnTx/>
                <a:uFillTx/>
                <a:latin typeface="Calibri"/>
                <a:cs typeface="Calibri"/>
              </a:rPr>
              <a:t> </a:t>
            </a:r>
            <a:r>
              <a:rPr kumimoji="0" sz="2200" b="0" i="0" u="none" strike="noStrike" kern="0" cap="none" spc="-10" normalizeH="0" baseline="0" noProof="0" dirty="0">
                <a:ln>
                  <a:noFill/>
                </a:ln>
                <a:solidFill>
                  <a:sysClr val="windowText" lastClr="000000"/>
                </a:solidFill>
                <a:effectLst/>
                <a:uLnTx/>
                <a:uFillTx/>
                <a:latin typeface="Calibri"/>
                <a:cs typeface="Calibri"/>
              </a:rPr>
              <a:t>standard</a:t>
            </a:r>
            <a:endParaRPr kumimoji="0" sz="2200" b="0" i="0" u="none" strike="noStrike" kern="0" cap="none" spc="0" normalizeH="0" baseline="0" noProof="0">
              <a:ln>
                <a:noFill/>
              </a:ln>
              <a:solidFill>
                <a:sysClr val="windowText" lastClr="000000"/>
              </a:solidFill>
              <a:effectLst/>
              <a:uLnTx/>
              <a:uFillTx/>
              <a:latin typeface="Calibri"/>
              <a:cs typeface="Calibri"/>
            </a:endParaRPr>
          </a:p>
          <a:p>
            <a:pPr marL="356870" marR="0" lvl="0" indent="0" defTabSz="914400" eaLnBrk="1" fontAlgn="auto" latinLnBrk="0" hangingPunct="1">
              <a:lnSpc>
                <a:spcPts val="2475"/>
              </a:lnSpc>
              <a:spcBef>
                <a:spcPts val="0"/>
              </a:spcBef>
              <a:spcAft>
                <a:spcPts val="0"/>
              </a:spcAft>
              <a:buClrTx/>
              <a:buSzTx/>
              <a:buFontTx/>
              <a:buNone/>
              <a:tabLst/>
              <a:defRPr/>
            </a:pPr>
            <a:r>
              <a:rPr kumimoji="0" sz="2200" b="0" i="0" u="none" strike="noStrike" kern="0" cap="none" spc="-10" normalizeH="0" baseline="0" noProof="0" dirty="0">
                <a:ln>
                  <a:noFill/>
                </a:ln>
                <a:solidFill>
                  <a:sysClr val="windowText" lastClr="000000"/>
                </a:solidFill>
                <a:effectLst/>
                <a:uLnTx/>
                <a:uFillTx/>
                <a:latin typeface="Calibri"/>
                <a:cs typeface="Calibri"/>
              </a:rPr>
              <a:t>maintenance</a:t>
            </a:r>
            <a:r>
              <a:rPr kumimoji="0" sz="2200" b="0" i="0" u="none" strike="noStrike" kern="0" cap="none" spc="-65" normalizeH="0" baseline="0" noProof="0" dirty="0">
                <a:ln>
                  <a:noFill/>
                </a:ln>
                <a:solidFill>
                  <a:sysClr val="windowText" lastClr="000000"/>
                </a:solidFill>
                <a:effectLst/>
                <a:uLnTx/>
                <a:uFillTx/>
                <a:latin typeface="Calibri"/>
                <a:cs typeface="Calibri"/>
              </a:rPr>
              <a:t> </a:t>
            </a:r>
            <a:r>
              <a:rPr kumimoji="0" sz="2200" b="0" i="0" u="none" strike="noStrike" kern="0" cap="none" spc="0" normalizeH="0" baseline="0" noProof="0" dirty="0">
                <a:ln>
                  <a:noFill/>
                </a:ln>
                <a:solidFill>
                  <a:sysClr val="windowText" lastClr="000000"/>
                </a:solidFill>
                <a:effectLst/>
                <a:uLnTx/>
                <a:uFillTx/>
                <a:latin typeface="Calibri"/>
                <a:cs typeface="Calibri"/>
              </a:rPr>
              <a:t>and</a:t>
            </a:r>
            <a:r>
              <a:rPr kumimoji="0" sz="2200" b="0" i="0" u="none" strike="noStrike" kern="0" cap="none" spc="-5" normalizeH="0" baseline="0" noProof="0" dirty="0">
                <a:ln>
                  <a:noFill/>
                </a:ln>
                <a:solidFill>
                  <a:sysClr val="windowText" lastClr="000000"/>
                </a:solidFill>
                <a:effectLst/>
                <a:uLnTx/>
                <a:uFillTx/>
                <a:latin typeface="Calibri"/>
                <a:cs typeface="Calibri"/>
              </a:rPr>
              <a:t> </a:t>
            </a:r>
            <a:r>
              <a:rPr kumimoji="0" sz="2200" b="0" i="0" u="none" strike="noStrike" kern="0" cap="none" spc="0" normalizeH="0" baseline="0" noProof="0" dirty="0">
                <a:ln>
                  <a:noFill/>
                </a:ln>
                <a:solidFill>
                  <a:sysClr val="windowText" lastClr="000000"/>
                </a:solidFill>
                <a:effectLst/>
                <a:uLnTx/>
                <a:uFillTx/>
                <a:latin typeface="Calibri"/>
                <a:cs typeface="Calibri"/>
              </a:rPr>
              <a:t>pump</a:t>
            </a:r>
            <a:r>
              <a:rPr kumimoji="0" sz="2200" b="0" i="0" u="none" strike="noStrike" kern="0" cap="none" spc="-30" normalizeH="0" baseline="0" noProof="0" dirty="0">
                <a:ln>
                  <a:noFill/>
                </a:ln>
                <a:solidFill>
                  <a:sysClr val="windowText" lastClr="000000"/>
                </a:solidFill>
                <a:effectLst/>
                <a:uLnTx/>
                <a:uFillTx/>
                <a:latin typeface="Calibri"/>
                <a:cs typeface="Calibri"/>
              </a:rPr>
              <a:t> </a:t>
            </a:r>
            <a:r>
              <a:rPr kumimoji="0" sz="2200" b="0" i="0" u="none" strike="noStrike" kern="0" cap="none" spc="-10" normalizeH="0" baseline="0" noProof="0" dirty="0">
                <a:ln>
                  <a:noFill/>
                </a:ln>
                <a:solidFill>
                  <a:sysClr val="windowText" lastClr="000000"/>
                </a:solidFill>
                <a:effectLst/>
                <a:uLnTx/>
                <a:uFillTx/>
                <a:latin typeface="Calibri"/>
                <a:cs typeface="Calibri"/>
              </a:rPr>
              <a:t>replacements.</a:t>
            </a:r>
            <a:endParaRPr kumimoji="0" sz="2200" b="0" i="0" u="none" strike="noStrike" kern="0" cap="none" spc="0" normalizeH="0" baseline="0" noProof="0">
              <a:ln>
                <a:noFill/>
              </a:ln>
              <a:solidFill>
                <a:sysClr val="windowText" lastClr="000000"/>
              </a:solidFill>
              <a:effectLst/>
              <a:uLnTx/>
              <a:uFillTx/>
              <a:latin typeface="Calibri"/>
              <a:cs typeface="Calibri"/>
            </a:endParaRPr>
          </a:p>
          <a:p>
            <a:pPr marL="356870" marR="0" lvl="0" indent="-344170" defTabSz="914400" eaLnBrk="1" fontAlgn="auto" latinLnBrk="0" hangingPunct="1">
              <a:lnSpc>
                <a:spcPct val="100000"/>
              </a:lnSpc>
              <a:spcBef>
                <a:spcPts val="1939"/>
              </a:spcBef>
              <a:spcAft>
                <a:spcPts val="0"/>
              </a:spcAft>
              <a:buClrTx/>
              <a:buSzTx/>
              <a:buFont typeface="Times New Roman"/>
              <a:buChar char="•"/>
              <a:tabLst>
                <a:tab pos="356870" algn="l"/>
              </a:tabLst>
              <a:defRPr/>
            </a:pPr>
            <a:r>
              <a:rPr kumimoji="0" sz="2200" b="0" i="0" u="none" strike="noStrike" kern="0" cap="none" spc="0" normalizeH="0" baseline="0" noProof="0" dirty="0">
                <a:ln>
                  <a:noFill/>
                </a:ln>
                <a:solidFill>
                  <a:sysClr val="windowText" lastClr="000000"/>
                </a:solidFill>
                <a:effectLst/>
                <a:uLnTx/>
                <a:uFillTx/>
                <a:latin typeface="Calibri"/>
                <a:cs typeface="Calibri"/>
              </a:rPr>
              <a:t>Analysis</a:t>
            </a:r>
            <a:r>
              <a:rPr kumimoji="0" sz="2200" b="0" i="0" u="none" strike="noStrike" kern="0" cap="none" spc="-55" normalizeH="0" baseline="0" noProof="0" dirty="0">
                <a:ln>
                  <a:noFill/>
                </a:ln>
                <a:solidFill>
                  <a:sysClr val="windowText" lastClr="000000"/>
                </a:solidFill>
                <a:effectLst/>
                <a:uLnTx/>
                <a:uFillTx/>
                <a:latin typeface="Calibri"/>
                <a:cs typeface="Calibri"/>
              </a:rPr>
              <a:t> </a:t>
            </a:r>
            <a:r>
              <a:rPr kumimoji="0" sz="2200" b="0" i="0" u="none" strike="noStrike" kern="0" cap="none" spc="0" normalizeH="0" baseline="0" noProof="0" dirty="0">
                <a:ln>
                  <a:noFill/>
                </a:ln>
                <a:solidFill>
                  <a:sysClr val="windowText" lastClr="000000"/>
                </a:solidFill>
                <a:effectLst/>
                <a:uLnTx/>
                <a:uFillTx/>
                <a:latin typeface="Calibri"/>
                <a:cs typeface="Calibri"/>
              </a:rPr>
              <a:t>is</a:t>
            </a:r>
            <a:r>
              <a:rPr kumimoji="0" sz="2200" b="0" i="0" u="none" strike="noStrike" kern="0" cap="none" spc="-30" normalizeH="0" baseline="0" noProof="0" dirty="0">
                <a:ln>
                  <a:noFill/>
                </a:ln>
                <a:solidFill>
                  <a:sysClr val="windowText" lastClr="000000"/>
                </a:solidFill>
                <a:effectLst/>
                <a:uLnTx/>
                <a:uFillTx/>
                <a:latin typeface="Calibri"/>
                <a:cs typeface="Calibri"/>
              </a:rPr>
              <a:t> </a:t>
            </a:r>
            <a:r>
              <a:rPr kumimoji="0" sz="2200" b="0" i="0" u="none" strike="noStrike" kern="0" cap="none" spc="0" normalizeH="0" baseline="0" noProof="0" dirty="0">
                <a:ln>
                  <a:noFill/>
                </a:ln>
                <a:solidFill>
                  <a:sysClr val="windowText" lastClr="000000"/>
                </a:solidFill>
                <a:effectLst/>
                <a:uLnTx/>
                <a:uFillTx/>
                <a:latin typeface="Calibri"/>
                <a:cs typeface="Calibri"/>
              </a:rPr>
              <a:t>preliminary</a:t>
            </a:r>
            <a:r>
              <a:rPr kumimoji="0" sz="2200" b="0" i="0" u="none" strike="noStrike" kern="0" cap="none" spc="-90" normalizeH="0" baseline="0" noProof="0" dirty="0">
                <a:ln>
                  <a:noFill/>
                </a:ln>
                <a:solidFill>
                  <a:sysClr val="windowText" lastClr="000000"/>
                </a:solidFill>
                <a:effectLst/>
                <a:uLnTx/>
                <a:uFillTx/>
                <a:latin typeface="Calibri"/>
                <a:cs typeface="Calibri"/>
              </a:rPr>
              <a:t> </a:t>
            </a:r>
            <a:r>
              <a:rPr kumimoji="0" sz="2200" b="0" i="0" u="none" strike="noStrike" kern="0" cap="none" spc="0" normalizeH="0" baseline="0" noProof="0" dirty="0">
                <a:ln>
                  <a:noFill/>
                </a:ln>
                <a:solidFill>
                  <a:sysClr val="windowText" lastClr="000000"/>
                </a:solidFill>
                <a:effectLst/>
                <a:uLnTx/>
                <a:uFillTx/>
                <a:latin typeface="Calibri"/>
                <a:cs typeface="Calibri"/>
              </a:rPr>
              <a:t>and</a:t>
            </a:r>
            <a:r>
              <a:rPr kumimoji="0" sz="2200" b="0" i="0" u="none" strike="noStrike" kern="0" cap="none" spc="-35" normalizeH="0" baseline="0" noProof="0" dirty="0">
                <a:ln>
                  <a:noFill/>
                </a:ln>
                <a:solidFill>
                  <a:sysClr val="windowText" lastClr="000000"/>
                </a:solidFill>
                <a:effectLst/>
                <a:uLnTx/>
                <a:uFillTx/>
                <a:latin typeface="Calibri"/>
                <a:cs typeface="Calibri"/>
              </a:rPr>
              <a:t> </a:t>
            </a:r>
            <a:r>
              <a:rPr kumimoji="0" sz="2200" b="0" i="0" u="none" strike="noStrike" kern="0" cap="none" spc="-10" normalizeH="0" baseline="0" noProof="0" dirty="0">
                <a:ln>
                  <a:noFill/>
                </a:ln>
                <a:solidFill>
                  <a:sysClr val="windowText" lastClr="000000"/>
                </a:solidFill>
                <a:effectLst/>
                <a:uLnTx/>
                <a:uFillTx/>
                <a:latin typeface="Calibri"/>
                <a:cs typeface="Calibri"/>
              </a:rPr>
              <a:t>limited.</a:t>
            </a:r>
            <a:endParaRPr kumimoji="0" sz="2200" b="0" i="0" u="none" strike="noStrike" kern="0" cap="none" spc="0" normalizeH="0" baseline="0" noProof="0">
              <a:ln>
                <a:noFill/>
              </a:ln>
              <a:solidFill>
                <a:sysClr val="windowText" lastClr="000000"/>
              </a:solidFill>
              <a:effectLst/>
              <a:uLnTx/>
              <a:uFillTx/>
              <a:latin typeface="Calibri"/>
              <a:cs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1830643" y="842512"/>
            <a:ext cx="9185275" cy="5784215"/>
            <a:chOff x="1830643" y="842512"/>
            <a:chExt cx="9185275" cy="5784215"/>
          </a:xfrm>
        </p:grpSpPr>
        <p:pic>
          <p:nvPicPr>
            <p:cNvPr id="3" name="object 3"/>
            <p:cNvPicPr/>
            <p:nvPr/>
          </p:nvPicPr>
          <p:blipFill>
            <a:blip r:embed="rId2" cstate="print"/>
            <a:stretch>
              <a:fillRect/>
            </a:stretch>
          </p:blipFill>
          <p:spPr>
            <a:xfrm>
              <a:off x="1830643" y="842512"/>
              <a:ext cx="9185125" cy="5783820"/>
            </a:xfrm>
            <a:prstGeom prst="rect">
              <a:avLst/>
            </a:prstGeom>
          </p:spPr>
        </p:pic>
        <p:sp>
          <p:nvSpPr>
            <p:cNvPr id="4" name="object 4"/>
            <p:cNvSpPr/>
            <p:nvPr/>
          </p:nvSpPr>
          <p:spPr>
            <a:xfrm>
              <a:off x="3297936" y="6181344"/>
              <a:ext cx="1289685" cy="173990"/>
            </a:xfrm>
            <a:custGeom>
              <a:avLst/>
              <a:gdLst/>
              <a:ahLst/>
              <a:cxnLst/>
              <a:rect l="l" t="t" r="r" b="b"/>
              <a:pathLst>
                <a:path w="1289685" h="173989">
                  <a:moveTo>
                    <a:pt x="1289303" y="0"/>
                  </a:moveTo>
                  <a:lnTo>
                    <a:pt x="0" y="0"/>
                  </a:lnTo>
                  <a:lnTo>
                    <a:pt x="0" y="173735"/>
                  </a:lnTo>
                  <a:lnTo>
                    <a:pt x="1289303" y="173735"/>
                  </a:lnTo>
                  <a:lnTo>
                    <a:pt x="1289303" y="0"/>
                  </a:lnTo>
                  <a:close/>
                </a:path>
              </a:pathLst>
            </a:custGeom>
            <a:solidFill>
              <a:srgbClr val="FFFFFF"/>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5" name="object 5"/>
            <p:cNvSpPr/>
            <p:nvPr/>
          </p:nvSpPr>
          <p:spPr>
            <a:xfrm>
              <a:off x="3297936" y="6181344"/>
              <a:ext cx="1289685" cy="173990"/>
            </a:xfrm>
            <a:custGeom>
              <a:avLst/>
              <a:gdLst/>
              <a:ahLst/>
              <a:cxnLst/>
              <a:rect l="l" t="t" r="r" b="b"/>
              <a:pathLst>
                <a:path w="1289685" h="173989">
                  <a:moveTo>
                    <a:pt x="0" y="173735"/>
                  </a:moveTo>
                  <a:lnTo>
                    <a:pt x="1289303" y="173735"/>
                  </a:lnTo>
                  <a:lnTo>
                    <a:pt x="1289303" y="0"/>
                  </a:lnTo>
                  <a:lnTo>
                    <a:pt x="0" y="0"/>
                  </a:lnTo>
                  <a:lnTo>
                    <a:pt x="0" y="173735"/>
                  </a:lnTo>
                  <a:close/>
                </a:path>
              </a:pathLst>
            </a:custGeom>
            <a:ln w="12699">
              <a:solidFill>
                <a:srgbClr val="FFFFFF"/>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6" name="object 6"/>
            <p:cNvSpPr/>
            <p:nvPr/>
          </p:nvSpPr>
          <p:spPr>
            <a:xfrm>
              <a:off x="6105144" y="6199632"/>
              <a:ext cx="1289685" cy="177165"/>
            </a:xfrm>
            <a:custGeom>
              <a:avLst/>
              <a:gdLst/>
              <a:ahLst/>
              <a:cxnLst/>
              <a:rect l="l" t="t" r="r" b="b"/>
              <a:pathLst>
                <a:path w="1289684" h="177164">
                  <a:moveTo>
                    <a:pt x="1289303" y="0"/>
                  </a:moveTo>
                  <a:lnTo>
                    <a:pt x="0" y="0"/>
                  </a:lnTo>
                  <a:lnTo>
                    <a:pt x="0" y="176784"/>
                  </a:lnTo>
                  <a:lnTo>
                    <a:pt x="1289303" y="176784"/>
                  </a:lnTo>
                  <a:lnTo>
                    <a:pt x="1289303" y="0"/>
                  </a:lnTo>
                  <a:close/>
                </a:path>
              </a:pathLst>
            </a:custGeom>
            <a:solidFill>
              <a:srgbClr val="FFFFFF"/>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7" name="object 7"/>
            <p:cNvSpPr/>
            <p:nvPr/>
          </p:nvSpPr>
          <p:spPr>
            <a:xfrm>
              <a:off x="6105144" y="6199632"/>
              <a:ext cx="1289685" cy="177165"/>
            </a:xfrm>
            <a:custGeom>
              <a:avLst/>
              <a:gdLst/>
              <a:ahLst/>
              <a:cxnLst/>
              <a:rect l="l" t="t" r="r" b="b"/>
              <a:pathLst>
                <a:path w="1289684" h="177164">
                  <a:moveTo>
                    <a:pt x="0" y="176784"/>
                  </a:moveTo>
                  <a:lnTo>
                    <a:pt x="1289303" y="176784"/>
                  </a:lnTo>
                  <a:lnTo>
                    <a:pt x="1289303" y="0"/>
                  </a:lnTo>
                  <a:lnTo>
                    <a:pt x="0" y="0"/>
                  </a:lnTo>
                  <a:lnTo>
                    <a:pt x="0" y="176784"/>
                  </a:lnTo>
                  <a:close/>
                </a:path>
              </a:pathLst>
            </a:custGeom>
            <a:ln w="12699">
              <a:solidFill>
                <a:srgbClr val="FFFFFF"/>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8" name="object 8"/>
            <p:cNvSpPr/>
            <p:nvPr/>
          </p:nvSpPr>
          <p:spPr>
            <a:xfrm>
              <a:off x="8839200" y="6220967"/>
              <a:ext cx="1289685" cy="177165"/>
            </a:xfrm>
            <a:custGeom>
              <a:avLst/>
              <a:gdLst/>
              <a:ahLst/>
              <a:cxnLst/>
              <a:rect l="l" t="t" r="r" b="b"/>
              <a:pathLst>
                <a:path w="1289684" h="177164">
                  <a:moveTo>
                    <a:pt x="1289303" y="0"/>
                  </a:moveTo>
                  <a:lnTo>
                    <a:pt x="0" y="0"/>
                  </a:lnTo>
                  <a:lnTo>
                    <a:pt x="0" y="176784"/>
                  </a:lnTo>
                  <a:lnTo>
                    <a:pt x="1289303" y="176784"/>
                  </a:lnTo>
                  <a:lnTo>
                    <a:pt x="1289303" y="0"/>
                  </a:lnTo>
                  <a:close/>
                </a:path>
              </a:pathLst>
            </a:custGeom>
            <a:solidFill>
              <a:srgbClr val="FFFFFF"/>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9" name="object 9"/>
            <p:cNvSpPr/>
            <p:nvPr/>
          </p:nvSpPr>
          <p:spPr>
            <a:xfrm>
              <a:off x="8839200" y="6220967"/>
              <a:ext cx="1289685" cy="177165"/>
            </a:xfrm>
            <a:custGeom>
              <a:avLst/>
              <a:gdLst/>
              <a:ahLst/>
              <a:cxnLst/>
              <a:rect l="l" t="t" r="r" b="b"/>
              <a:pathLst>
                <a:path w="1289684" h="177164">
                  <a:moveTo>
                    <a:pt x="0" y="176784"/>
                  </a:moveTo>
                  <a:lnTo>
                    <a:pt x="1289303" y="176784"/>
                  </a:lnTo>
                  <a:lnTo>
                    <a:pt x="1289303" y="0"/>
                  </a:lnTo>
                  <a:lnTo>
                    <a:pt x="0" y="0"/>
                  </a:lnTo>
                  <a:lnTo>
                    <a:pt x="0" y="176784"/>
                  </a:lnTo>
                  <a:close/>
                </a:path>
              </a:pathLst>
            </a:custGeom>
            <a:ln w="12699">
              <a:solidFill>
                <a:srgbClr val="FFFFFF"/>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sp>
        <p:nvSpPr>
          <p:cNvPr id="10" name="object 10"/>
          <p:cNvSpPr txBox="1"/>
          <p:nvPr/>
        </p:nvSpPr>
        <p:spPr>
          <a:xfrm>
            <a:off x="11938507" y="6565188"/>
            <a:ext cx="177800" cy="208279"/>
          </a:xfrm>
          <a:prstGeom prst="rect">
            <a:avLst/>
          </a:prstGeom>
        </p:spPr>
        <p:txBody>
          <a:bodyPr vert="horz" wrap="square" lIns="0" tIns="12700" rIns="0" bIns="0" rtlCol="0">
            <a:spAutoFit/>
          </a:bodyPr>
          <a:lstStyle/>
          <a:p>
            <a:pPr marL="12700" marR="0" lvl="0" indent="0" defTabSz="914400" eaLnBrk="1" fontAlgn="auto" latinLnBrk="0" hangingPunct="1">
              <a:lnSpc>
                <a:spcPct val="100000"/>
              </a:lnSpc>
              <a:spcBef>
                <a:spcPts val="100"/>
              </a:spcBef>
              <a:spcAft>
                <a:spcPts val="0"/>
              </a:spcAft>
              <a:buClrTx/>
              <a:buSzTx/>
              <a:buFontTx/>
              <a:buNone/>
              <a:tabLst/>
              <a:defRPr/>
            </a:pPr>
            <a:r>
              <a:rPr kumimoji="0" sz="1200" b="0" i="0" u="none" strike="noStrike" kern="0" cap="none" spc="-25" normalizeH="0" baseline="0" noProof="0" dirty="0">
                <a:ln>
                  <a:noFill/>
                </a:ln>
                <a:solidFill>
                  <a:srgbClr val="888888"/>
                </a:solidFill>
                <a:effectLst/>
                <a:uLnTx/>
                <a:uFillTx/>
                <a:latin typeface="Calibri"/>
                <a:cs typeface="Calibri"/>
              </a:rPr>
              <a:t>15</a:t>
            </a:r>
            <a:endParaRPr kumimoji="0" sz="1200" b="0" i="0" u="none" strike="noStrike" kern="0" cap="none" spc="0" normalizeH="0" baseline="0" noProof="0">
              <a:ln>
                <a:noFill/>
              </a:ln>
              <a:solidFill>
                <a:sysClr val="windowText" lastClr="000000"/>
              </a:solidFill>
              <a:effectLst/>
              <a:uLnTx/>
              <a:uFillTx/>
              <a:latin typeface="Calibri"/>
              <a:cs typeface="Calibri"/>
            </a:endParaRPr>
          </a:p>
        </p:txBody>
      </p:sp>
      <p:sp>
        <p:nvSpPr>
          <p:cNvPr id="11" name="object 11"/>
          <p:cNvSpPr txBox="1">
            <a:spLocks noGrp="1"/>
          </p:cNvSpPr>
          <p:nvPr>
            <p:ph type="title"/>
          </p:nvPr>
        </p:nvSpPr>
        <p:spPr>
          <a:prstGeom prst="rect">
            <a:avLst/>
          </a:prstGeom>
        </p:spPr>
        <p:txBody>
          <a:bodyPr vert="horz" wrap="square" lIns="0" tIns="13970" rIns="0" bIns="0" rtlCol="0">
            <a:spAutoFit/>
          </a:bodyPr>
          <a:lstStyle/>
          <a:p>
            <a:pPr marL="135890">
              <a:lnSpc>
                <a:spcPct val="100000"/>
              </a:lnSpc>
              <a:spcBef>
                <a:spcPts val="110"/>
              </a:spcBef>
            </a:pPr>
            <a:r>
              <a:rPr dirty="0"/>
              <a:t>AGS</a:t>
            </a:r>
            <a:r>
              <a:rPr spc="-65" dirty="0"/>
              <a:t> </a:t>
            </a:r>
            <a:r>
              <a:rPr spc="-10" dirty="0"/>
              <a:t>Estimate</a:t>
            </a:r>
            <a:r>
              <a:rPr spc="-80" dirty="0"/>
              <a:t> </a:t>
            </a:r>
            <a:r>
              <a:rPr dirty="0"/>
              <a:t>of</a:t>
            </a:r>
            <a:r>
              <a:rPr spc="-5" dirty="0"/>
              <a:t> </a:t>
            </a:r>
            <a:r>
              <a:rPr dirty="0"/>
              <a:t>the</a:t>
            </a:r>
            <a:r>
              <a:rPr spc="-35" dirty="0"/>
              <a:t> </a:t>
            </a:r>
            <a:r>
              <a:rPr dirty="0"/>
              <a:t>Number</a:t>
            </a:r>
            <a:r>
              <a:rPr spc="-70" dirty="0"/>
              <a:t> </a:t>
            </a:r>
            <a:r>
              <a:rPr dirty="0"/>
              <a:t>of</a:t>
            </a:r>
            <a:r>
              <a:rPr spc="-5" dirty="0"/>
              <a:t> </a:t>
            </a:r>
            <a:r>
              <a:rPr dirty="0"/>
              <a:t>BVGCD</a:t>
            </a:r>
            <a:r>
              <a:rPr spc="-45" dirty="0"/>
              <a:t> </a:t>
            </a:r>
            <a:r>
              <a:rPr spc="-10" dirty="0"/>
              <a:t>Permitted</a:t>
            </a:r>
            <a:r>
              <a:rPr spc="-80" dirty="0"/>
              <a:t> </a:t>
            </a:r>
            <a:r>
              <a:rPr dirty="0"/>
              <a:t>or</a:t>
            </a:r>
            <a:r>
              <a:rPr spc="-25" dirty="0"/>
              <a:t> </a:t>
            </a:r>
            <a:r>
              <a:rPr spc="-10" dirty="0"/>
              <a:t>Registered</a:t>
            </a:r>
            <a:r>
              <a:rPr spc="-80" dirty="0"/>
              <a:t> </a:t>
            </a:r>
            <a:r>
              <a:rPr dirty="0"/>
              <a:t>Simsboro</a:t>
            </a:r>
            <a:r>
              <a:rPr spc="-60" dirty="0"/>
              <a:t> </a:t>
            </a:r>
            <a:r>
              <a:rPr dirty="0"/>
              <a:t>Wells</a:t>
            </a:r>
            <a:r>
              <a:rPr spc="-65" dirty="0"/>
              <a:t> </a:t>
            </a:r>
            <a:r>
              <a:rPr dirty="0"/>
              <a:t>that</a:t>
            </a:r>
            <a:r>
              <a:rPr spc="-30" dirty="0"/>
              <a:t> </a:t>
            </a:r>
            <a:r>
              <a:rPr dirty="0"/>
              <a:t>will</a:t>
            </a:r>
            <a:r>
              <a:rPr spc="-85" dirty="0"/>
              <a:t> </a:t>
            </a:r>
            <a:r>
              <a:rPr dirty="0"/>
              <a:t>need</a:t>
            </a:r>
            <a:r>
              <a:rPr spc="-15" dirty="0"/>
              <a:t> </a:t>
            </a:r>
            <a:r>
              <a:rPr dirty="0"/>
              <a:t>to</a:t>
            </a:r>
            <a:r>
              <a:rPr spc="-45" dirty="0"/>
              <a:t> </a:t>
            </a:r>
            <a:r>
              <a:rPr spc="-25" dirty="0"/>
              <a:t>be</a:t>
            </a:r>
          </a:p>
          <a:p>
            <a:pPr marL="135890">
              <a:lnSpc>
                <a:spcPct val="100000"/>
              </a:lnSpc>
            </a:pPr>
            <a:r>
              <a:rPr dirty="0"/>
              <a:t>Redrilled</a:t>
            </a:r>
            <a:r>
              <a:rPr spc="-90" dirty="0"/>
              <a:t> </a:t>
            </a:r>
            <a:r>
              <a:rPr dirty="0"/>
              <a:t>or</a:t>
            </a:r>
            <a:r>
              <a:rPr spc="-35" dirty="0"/>
              <a:t> </a:t>
            </a:r>
            <a:r>
              <a:rPr dirty="0"/>
              <a:t>have</a:t>
            </a:r>
            <a:r>
              <a:rPr spc="-70" dirty="0"/>
              <a:t> </a:t>
            </a:r>
            <a:r>
              <a:rPr dirty="0"/>
              <a:t>the</a:t>
            </a:r>
            <a:r>
              <a:rPr spc="-50" dirty="0"/>
              <a:t> </a:t>
            </a:r>
            <a:r>
              <a:rPr dirty="0"/>
              <a:t>Pump</a:t>
            </a:r>
            <a:r>
              <a:rPr spc="-65" dirty="0"/>
              <a:t> </a:t>
            </a:r>
            <a:r>
              <a:rPr dirty="0"/>
              <a:t>Lowered</a:t>
            </a:r>
            <a:r>
              <a:rPr spc="-50" dirty="0"/>
              <a:t> </a:t>
            </a:r>
            <a:r>
              <a:rPr dirty="0"/>
              <a:t>Based</a:t>
            </a:r>
            <a:r>
              <a:rPr spc="-50" dirty="0"/>
              <a:t> </a:t>
            </a:r>
            <a:r>
              <a:rPr dirty="0"/>
              <a:t>on</a:t>
            </a:r>
            <a:r>
              <a:rPr spc="-50" dirty="0"/>
              <a:t> </a:t>
            </a:r>
            <a:r>
              <a:rPr dirty="0"/>
              <a:t>All</a:t>
            </a:r>
            <a:r>
              <a:rPr spc="-65" dirty="0"/>
              <a:t> </a:t>
            </a:r>
            <a:r>
              <a:rPr dirty="0"/>
              <a:t>Pumping</a:t>
            </a:r>
            <a:r>
              <a:rPr spc="-85" dirty="0"/>
              <a:t> </a:t>
            </a:r>
            <a:r>
              <a:rPr dirty="0"/>
              <a:t>and</a:t>
            </a:r>
            <a:r>
              <a:rPr spc="-45" dirty="0"/>
              <a:t> </a:t>
            </a:r>
            <a:r>
              <a:rPr dirty="0"/>
              <a:t>Simulated</a:t>
            </a:r>
            <a:r>
              <a:rPr spc="-70" dirty="0"/>
              <a:t> </a:t>
            </a:r>
            <a:r>
              <a:rPr dirty="0"/>
              <a:t>2059</a:t>
            </a:r>
            <a:r>
              <a:rPr spc="-95" dirty="0"/>
              <a:t> </a:t>
            </a:r>
            <a:r>
              <a:rPr spc="-10" dirty="0"/>
              <a:t>Water</a:t>
            </a:r>
            <a:r>
              <a:rPr spc="-40" dirty="0"/>
              <a:t> </a:t>
            </a:r>
            <a:r>
              <a:rPr spc="-10" dirty="0"/>
              <a:t>Levels</a:t>
            </a:r>
          </a:p>
        </p:txBody>
      </p:sp>
      <p:sp>
        <p:nvSpPr>
          <p:cNvPr id="12" name="object 12"/>
          <p:cNvSpPr txBox="1"/>
          <p:nvPr/>
        </p:nvSpPr>
        <p:spPr>
          <a:xfrm>
            <a:off x="3697351" y="6190284"/>
            <a:ext cx="361315" cy="299720"/>
          </a:xfrm>
          <a:prstGeom prst="rect">
            <a:avLst/>
          </a:prstGeom>
        </p:spPr>
        <p:txBody>
          <a:bodyPr vert="horz" wrap="square" lIns="0" tIns="12700" rIns="0" bIns="0" rtlCol="0">
            <a:spAutoFit/>
          </a:bodyPr>
          <a:lstStyle/>
          <a:p>
            <a:pPr marL="12700" marR="0" lvl="0" indent="0" defTabSz="914400" eaLnBrk="1" fontAlgn="auto" latinLnBrk="0" hangingPunct="1">
              <a:lnSpc>
                <a:spcPct val="100000"/>
              </a:lnSpc>
              <a:spcBef>
                <a:spcPts val="100"/>
              </a:spcBef>
              <a:spcAft>
                <a:spcPts val="0"/>
              </a:spcAft>
              <a:buClrTx/>
              <a:buSzTx/>
              <a:buFontTx/>
              <a:buNone/>
              <a:tabLst/>
              <a:defRPr/>
            </a:pPr>
            <a:r>
              <a:rPr kumimoji="0" sz="1800" b="0" i="0" u="none" strike="noStrike" kern="0" cap="none" spc="-25" normalizeH="0" baseline="0" noProof="0" dirty="0">
                <a:ln>
                  <a:noFill/>
                </a:ln>
                <a:solidFill>
                  <a:sysClr val="windowText" lastClr="000000"/>
                </a:solidFill>
                <a:effectLst/>
                <a:uLnTx/>
                <a:uFillTx/>
                <a:latin typeface="Calibri"/>
                <a:cs typeface="Calibri"/>
              </a:rPr>
              <a:t>50k</a:t>
            </a:r>
            <a:endParaRPr kumimoji="0" sz="1800" b="0" i="0" u="none" strike="noStrike" kern="0" cap="none" spc="0" normalizeH="0" baseline="0" noProof="0">
              <a:ln>
                <a:noFill/>
              </a:ln>
              <a:solidFill>
                <a:sysClr val="windowText" lastClr="000000"/>
              </a:solidFill>
              <a:effectLst/>
              <a:uLnTx/>
              <a:uFillTx/>
              <a:latin typeface="Calibri"/>
              <a:cs typeface="Calibri"/>
            </a:endParaRPr>
          </a:p>
        </p:txBody>
      </p:sp>
      <p:sp>
        <p:nvSpPr>
          <p:cNvPr id="13" name="object 13"/>
          <p:cNvSpPr txBox="1"/>
          <p:nvPr/>
        </p:nvSpPr>
        <p:spPr>
          <a:xfrm>
            <a:off x="6503669" y="6141211"/>
            <a:ext cx="362585" cy="299720"/>
          </a:xfrm>
          <a:prstGeom prst="rect">
            <a:avLst/>
          </a:prstGeom>
        </p:spPr>
        <p:txBody>
          <a:bodyPr vert="horz" wrap="square" lIns="0" tIns="12700" rIns="0" bIns="0" rtlCol="0">
            <a:spAutoFit/>
          </a:bodyPr>
          <a:lstStyle/>
          <a:p>
            <a:pPr marL="12700" marR="0" lvl="0" indent="0" defTabSz="914400" eaLnBrk="1" fontAlgn="auto" latinLnBrk="0" hangingPunct="1">
              <a:lnSpc>
                <a:spcPct val="100000"/>
              </a:lnSpc>
              <a:spcBef>
                <a:spcPts val="100"/>
              </a:spcBef>
              <a:spcAft>
                <a:spcPts val="0"/>
              </a:spcAft>
              <a:buClrTx/>
              <a:buSzTx/>
              <a:buFontTx/>
              <a:buNone/>
              <a:tabLst/>
              <a:defRPr/>
            </a:pPr>
            <a:r>
              <a:rPr kumimoji="0" sz="1800" b="0" i="0" u="none" strike="noStrike" kern="0" cap="none" spc="-25" normalizeH="0" baseline="0" noProof="0" dirty="0">
                <a:ln>
                  <a:noFill/>
                </a:ln>
                <a:solidFill>
                  <a:sysClr val="windowText" lastClr="000000"/>
                </a:solidFill>
                <a:effectLst/>
                <a:uLnTx/>
                <a:uFillTx/>
                <a:latin typeface="Calibri"/>
                <a:cs typeface="Calibri"/>
              </a:rPr>
              <a:t>75k</a:t>
            </a:r>
            <a:endParaRPr kumimoji="0" sz="1800" b="0" i="0" u="none" strike="noStrike" kern="0" cap="none" spc="0" normalizeH="0" baseline="0" noProof="0">
              <a:ln>
                <a:noFill/>
              </a:ln>
              <a:solidFill>
                <a:sysClr val="windowText" lastClr="000000"/>
              </a:solidFill>
              <a:effectLst/>
              <a:uLnTx/>
              <a:uFillTx/>
              <a:latin typeface="Calibri"/>
              <a:cs typeface="Calibri"/>
            </a:endParaRPr>
          </a:p>
        </p:txBody>
      </p:sp>
      <p:sp>
        <p:nvSpPr>
          <p:cNvPr id="14" name="object 14"/>
          <p:cNvSpPr txBox="1"/>
          <p:nvPr/>
        </p:nvSpPr>
        <p:spPr>
          <a:xfrm>
            <a:off x="9565385" y="6166205"/>
            <a:ext cx="477520" cy="300355"/>
          </a:xfrm>
          <a:prstGeom prst="rect">
            <a:avLst/>
          </a:prstGeom>
        </p:spPr>
        <p:txBody>
          <a:bodyPr vert="horz" wrap="square" lIns="0" tIns="12700" rIns="0" bIns="0" rtlCol="0">
            <a:spAutoFit/>
          </a:bodyPr>
          <a:lstStyle/>
          <a:p>
            <a:pPr marL="12700" marR="0" lvl="0" indent="0" defTabSz="914400" eaLnBrk="1" fontAlgn="auto" latinLnBrk="0" hangingPunct="1">
              <a:lnSpc>
                <a:spcPct val="100000"/>
              </a:lnSpc>
              <a:spcBef>
                <a:spcPts val="100"/>
              </a:spcBef>
              <a:spcAft>
                <a:spcPts val="0"/>
              </a:spcAft>
              <a:buClrTx/>
              <a:buSzTx/>
              <a:buFontTx/>
              <a:buNone/>
              <a:tabLst/>
              <a:defRPr/>
            </a:pPr>
            <a:r>
              <a:rPr kumimoji="0" sz="1800" b="0" i="0" u="none" strike="noStrike" kern="0" cap="none" spc="-20" normalizeH="0" baseline="0" noProof="0" dirty="0">
                <a:ln>
                  <a:noFill/>
                </a:ln>
                <a:solidFill>
                  <a:sysClr val="windowText" lastClr="000000"/>
                </a:solidFill>
                <a:effectLst/>
                <a:uLnTx/>
                <a:uFillTx/>
                <a:latin typeface="Calibri"/>
                <a:cs typeface="Calibri"/>
              </a:rPr>
              <a:t>100k</a:t>
            </a:r>
            <a:endParaRPr kumimoji="0" sz="1800" b="0" i="0" u="none" strike="noStrike" kern="0" cap="none" spc="0" normalizeH="0" baseline="0" noProof="0">
              <a:ln>
                <a:noFill/>
              </a:ln>
              <a:solidFill>
                <a:sysClr val="windowText" lastClr="000000"/>
              </a:solidFill>
              <a:effectLst/>
              <a:uLnTx/>
              <a:uFillTx/>
              <a:latin typeface="Calibri"/>
              <a:cs typeface="Calibri"/>
            </a:endParaRPr>
          </a:p>
        </p:txBody>
      </p:sp>
      <p:grpSp>
        <p:nvGrpSpPr>
          <p:cNvPr id="15" name="object 15"/>
          <p:cNvGrpSpPr/>
          <p:nvPr/>
        </p:nvGrpSpPr>
        <p:grpSpPr>
          <a:xfrm>
            <a:off x="5708650" y="6437121"/>
            <a:ext cx="2134235" cy="213995"/>
            <a:chOff x="5708650" y="6437121"/>
            <a:chExt cx="2134235" cy="213995"/>
          </a:xfrm>
        </p:grpSpPr>
        <p:sp>
          <p:nvSpPr>
            <p:cNvPr id="16" name="object 16"/>
            <p:cNvSpPr/>
            <p:nvPr/>
          </p:nvSpPr>
          <p:spPr>
            <a:xfrm>
              <a:off x="5715000" y="6443471"/>
              <a:ext cx="2121535" cy="201295"/>
            </a:xfrm>
            <a:custGeom>
              <a:avLst/>
              <a:gdLst/>
              <a:ahLst/>
              <a:cxnLst/>
              <a:rect l="l" t="t" r="r" b="b"/>
              <a:pathLst>
                <a:path w="2121534" h="201295">
                  <a:moveTo>
                    <a:pt x="2121407" y="0"/>
                  </a:moveTo>
                  <a:lnTo>
                    <a:pt x="0" y="0"/>
                  </a:lnTo>
                  <a:lnTo>
                    <a:pt x="0" y="201167"/>
                  </a:lnTo>
                  <a:lnTo>
                    <a:pt x="2121407" y="201167"/>
                  </a:lnTo>
                  <a:lnTo>
                    <a:pt x="2121407" y="0"/>
                  </a:lnTo>
                  <a:close/>
                </a:path>
              </a:pathLst>
            </a:custGeom>
            <a:solidFill>
              <a:srgbClr val="FFFFFF"/>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17" name="object 17"/>
            <p:cNvSpPr/>
            <p:nvPr/>
          </p:nvSpPr>
          <p:spPr>
            <a:xfrm>
              <a:off x="5715000" y="6443471"/>
              <a:ext cx="2121535" cy="201295"/>
            </a:xfrm>
            <a:custGeom>
              <a:avLst/>
              <a:gdLst/>
              <a:ahLst/>
              <a:cxnLst/>
              <a:rect l="l" t="t" r="r" b="b"/>
              <a:pathLst>
                <a:path w="2121534" h="201295">
                  <a:moveTo>
                    <a:pt x="0" y="201167"/>
                  </a:moveTo>
                  <a:lnTo>
                    <a:pt x="2121407" y="201167"/>
                  </a:lnTo>
                  <a:lnTo>
                    <a:pt x="2121407" y="0"/>
                  </a:lnTo>
                  <a:lnTo>
                    <a:pt x="0" y="0"/>
                  </a:lnTo>
                  <a:lnTo>
                    <a:pt x="0" y="201167"/>
                  </a:lnTo>
                  <a:close/>
                </a:path>
              </a:pathLst>
            </a:custGeom>
            <a:ln w="12700">
              <a:solidFill>
                <a:srgbClr val="FFFFFF"/>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sp>
        <p:nvSpPr>
          <p:cNvPr id="18" name="object 18"/>
          <p:cNvSpPr txBox="1"/>
          <p:nvPr/>
        </p:nvSpPr>
        <p:spPr>
          <a:xfrm>
            <a:off x="2157476" y="6546291"/>
            <a:ext cx="4026535" cy="208279"/>
          </a:xfrm>
          <a:prstGeom prst="rect">
            <a:avLst/>
          </a:prstGeom>
        </p:spPr>
        <p:txBody>
          <a:bodyPr vert="horz" wrap="square" lIns="0" tIns="12700" rIns="0" bIns="0" rtlCol="0">
            <a:spAutoFit/>
          </a:bodyPr>
          <a:lstStyle/>
          <a:p>
            <a:pPr marL="12700" marR="0" lvl="0" indent="0" defTabSz="914400" eaLnBrk="1" fontAlgn="auto" latinLnBrk="0" hangingPunct="1">
              <a:lnSpc>
                <a:spcPct val="100000"/>
              </a:lnSpc>
              <a:spcBef>
                <a:spcPts val="100"/>
              </a:spcBef>
              <a:spcAft>
                <a:spcPts val="0"/>
              </a:spcAft>
              <a:buClrTx/>
              <a:buSzTx/>
              <a:buFontTx/>
              <a:buNone/>
              <a:tabLst/>
              <a:defRPr/>
            </a:pPr>
            <a:r>
              <a:rPr kumimoji="0" sz="1200" b="1" i="1" u="none" strike="noStrike" kern="0" cap="none" spc="0" normalizeH="0" baseline="0" noProof="0" dirty="0">
                <a:ln>
                  <a:noFill/>
                </a:ln>
                <a:solidFill>
                  <a:srgbClr val="001F5F"/>
                </a:solidFill>
                <a:effectLst/>
                <a:uLnTx/>
                <a:uFillTx/>
                <a:latin typeface="Calibri"/>
                <a:cs typeface="Calibri"/>
              </a:rPr>
              <a:t>612</a:t>
            </a:r>
            <a:r>
              <a:rPr kumimoji="0" sz="1200" b="1" i="1" u="none" strike="noStrike" kern="0" cap="none" spc="-5" normalizeH="0" baseline="0" noProof="0" dirty="0">
                <a:ln>
                  <a:noFill/>
                </a:ln>
                <a:solidFill>
                  <a:srgbClr val="001F5F"/>
                </a:solidFill>
                <a:effectLst/>
                <a:uLnTx/>
                <a:uFillTx/>
                <a:latin typeface="Calibri"/>
                <a:cs typeface="Calibri"/>
              </a:rPr>
              <a:t> </a:t>
            </a:r>
            <a:r>
              <a:rPr kumimoji="0" sz="1200" b="1" i="1" u="none" strike="noStrike" kern="0" cap="none" spc="-10" normalizeH="0" baseline="0" noProof="0" dirty="0">
                <a:ln>
                  <a:noFill/>
                </a:ln>
                <a:solidFill>
                  <a:srgbClr val="001F5F"/>
                </a:solidFill>
                <a:effectLst/>
                <a:uLnTx/>
                <a:uFillTx/>
                <a:latin typeface="Calibri"/>
                <a:cs typeface="Calibri"/>
              </a:rPr>
              <a:t>BVGCD</a:t>
            </a:r>
            <a:r>
              <a:rPr kumimoji="0" sz="1200" b="1" i="1" u="none" strike="noStrike" kern="0" cap="none" spc="-35" normalizeH="0" baseline="0" noProof="0" dirty="0">
                <a:ln>
                  <a:noFill/>
                </a:ln>
                <a:solidFill>
                  <a:srgbClr val="001F5F"/>
                </a:solidFill>
                <a:effectLst/>
                <a:uLnTx/>
                <a:uFillTx/>
                <a:latin typeface="Calibri"/>
                <a:cs typeface="Calibri"/>
              </a:rPr>
              <a:t> </a:t>
            </a:r>
            <a:r>
              <a:rPr kumimoji="0" sz="1200" b="1" i="1" u="none" strike="noStrike" kern="0" cap="none" spc="-10" normalizeH="0" baseline="0" noProof="0" dirty="0">
                <a:ln>
                  <a:noFill/>
                </a:ln>
                <a:solidFill>
                  <a:srgbClr val="001F5F"/>
                </a:solidFill>
                <a:effectLst/>
                <a:uLnTx/>
                <a:uFillTx/>
                <a:latin typeface="Calibri"/>
                <a:cs typeface="Calibri"/>
              </a:rPr>
              <a:t>Permitted</a:t>
            </a:r>
            <a:r>
              <a:rPr kumimoji="0" sz="1200" b="1" i="1" u="none" strike="noStrike" kern="0" cap="none" spc="-45" normalizeH="0" baseline="0" noProof="0" dirty="0">
                <a:ln>
                  <a:noFill/>
                </a:ln>
                <a:solidFill>
                  <a:srgbClr val="001F5F"/>
                </a:solidFill>
                <a:effectLst/>
                <a:uLnTx/>
                <a:uFillTx/>
                <a:latin typeface="Calibri"/>
                <a:cs typeface="Calibri"/>
              </a:rPr>
              <a:t> </a:t>
            </a:r>
            <a:r>
              <a:rPr kumimoji="0" sz="1200" b="1" i="1" u="none" strike="noStrike" kern="0" cap="none" spc="0" normalizeH="0" baseline="0" noProof="0" dirty="0">
                <a:ln>
                  <a:noFill/>
                </a:ln>
                <a:solidFill>
                  <a:srgbClr val="001F5F"/>
                </a:solidFill>
                <a:effectLst/>
                <a:uLnTx/>
                <a:uFillTx/>
                <a:latin typeface="Calibri"/>
                <a:cs typeface="Calibri"/>
              </a:rPr>
              <a:t>and</a:t>
            </a:r>
            <a:r>
              <a:rPr kumimoji="0" sz="1200" b="1" i="1" u="none" strike="noStrike" kern="0" cap="none" spc="-5" normalizeH="0" baseline="0" noProof="0" dirty="0">
                <a:ln>
                  <a:noFill/>
                </a:ln>
                <a:solidFill>
                  <a:srgbClr val="001F5F"/>
                </a:solidFill>
                <a:effectLst/>
                <a:uLnTx/>
                <a:uFillTx/>
                <a:latin typeface="Calibri"/>
                <a:cs typeface="Calibri"/>
              </a:rPr>
              <a:t> </a:t>
            </a:r>
            <a:r>
              <a:rPr kumimoji="0" sz="1200" b="1" i="1" u="none" strike="noStrike" kern="0" cap="none" spc="-10" normalizeH="0" baseline="0" noProof="0" dirty="0">
                <a:ln>
                  <a:noFill/>
                </a:ln>
                <a:solidFill>
                  <a:srgbClr val="001F5F"/>
                </a:solidFill>
                <a:effectLst/>
                <a:uLnTx/>
                <a:uFillTx/>
                <a:latin typeface="Calibri"/>
                <a:cs typeface="Calibri"/>
              </a:rPr>
              <a:t>Registered</a:t>
            </a:r>
            <a:r>
              <a:rPr kumimoji="0" sz="1200" b="1" i="1" u="none" strike="noStrike" kern="0" cap="none" spc="-50" normalizeH="0" baseline="0" noProof="0" dirty="0">
                <a:ln>
                  <a:noFill/>
                </a:ln>
                <a:solidFill>
                  <a:srgbClr val="001F5F"/>
                </a:solidFill>
                <a:effectLst/>
                <a:uLnTx/>
                <a:uFillTx/>
                <a:latin typeface="Calibri"/>
                <a:cs typeface="Calibri"/>
              </a:rPr>
              <a:t> </a:t>
            </a:r>
            <a:r>
              <a:rPr kumimoji="0" sz="1200" b="1" i="1" u="none" strike="noStrike" kern="0" cap="none" spc="0" normalizeH="0" baseline="0" noProof="0" dirty="0">
                <a:ln>
                  <a:noFill/>
                </a:ln>
                <a:solidFill>
                  <a:srgbClr val="001F5F"/>
                </a:solidFill>
                <a:effectLst/>
                <a:uLnTx/>
                <a:uFillTx/>
                <a:latin typeface="Calibri"/>
                <a:cs typeface="Calibri"/>
              </a:rPr>
              <a:t>Simsboro</a:t>
            </a:r>
            <a:r>
              <a:rPr kumimoji="0" sz="1200" b="1" i="1" u="none" strike="noStrike" kern="0" cap="none" spc="15" normalizeH="0" baseline="0" noProof="0" dirty="0">
                <a:ln>
                  <a:noFill/>
                </a:ln>
                <a:solidFill>
                  <a:srgbClr val="001F5F"/>
                </a:solidFill>
                <a:effectLst/>
                <a:uLnTx/>
                <a:uFillTx/>
                <a:latin typeface="Calibri"/>
                <a:cs typeface="Calibri"/>
              </a:rPr>
              <a:t> </a:t>
            </a:r>
            <a:r>
              <a:rPr kumimoji="0" sz="1200" b="1" i="1" u="none" strike="noStrike" kern="0" cap="none" spc="0" normalizeH="0" baseline="0" noProof="0" dirty="0">
                <a:ln>
                  <a:noFill/>
                </a:ln>
                <a:solidFill>
                  <a:srgbClr val="001F5F"/>
                </a:solidFill>
                <a:effectLst/>
                <a:uLnTx/>
                <a:uFillTx/>
                <a:latin typeface="Calibri"/>
                <a:cs typeface="Calibri"/>
              </a:rPr>
              <a:t>Wells</a:t>
            </a:r>
            <a:r>
              <a:rPr kumimoji="0" sz="1200" b="1" i="1" u="none" strike="noStrike" kern="0" cap="none" spc="-15" normalizeH="0" baseline="0" noProof="0" dirty="0">
                <a:ln>
                  <a:noFill/>
                </a:ln>
                <a:solidFill>
                  <a:srgbClr val="001F5F"/>
                </a:solidFill>
                <a:effectLst/>
                <a:uLnTx/>
                <a:uFillTx/>
                <a:latin typeface="Calibri"/>
                <a:cs typeface="Calibri"/>
              </a:rPr>
              <a:t> </a:t>
            </a:r>
            <a:r>
              <a:rPr kumimoji="0" sz="1200" b="1" i="1" u="none" strike="noStrike" kern="0" cap="none" spc="-10" normalizeH="0" baseline="0" noProof="0" dirty="0">
                <a:ln>
                  <a:noFill/>
                </a:ln>
                <a:solidFill>
                  <a:srgbClr val="001F5F"/>
                </a:solidFill>
                <a:effectLst/>
                <a:uLnTx/>
                <a:uFillTx/>
                <a:latin typeface="Calibri"/>
                <a:cs typeface="Calibri"/>
              </a:rPr>
              <a:t>Reviewed</a:t>
            </a:r>
            <a:endParaRPr kumimoji="0" sz="1200" b="0" i="0" u="none" strike="noStrike" kern="0" cap="none" spc="0" normalizeH="0" baseline="0" noProof="0">
              <a:ln>
                <a:noFill/>
              </a:ln>
              <a:solidFill>
                <a:sysClr val="windowText" lastClr="000000"/>
              </a:solidFill>
              <a:effectLst/>
              <a:uLnTx/>
              <a:uFillTx/>
              <a:latin typeface="Calibri"/>
              <a:cs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8146542" y="724662"/>
            <a:ext cx="4003675" cy="5339080"/>
            <a:chOff x="8146542" y="724662"/>
            <a:chExt cx="4003675" cy="5339080"/>
          </a:xfrm>
        </p:grpSpPr>
        <p:pic>
          <p:nvPicPr>
            <p:cNvPr id="3" name="object 3"/>
            <p:cNvPicPr/>
            <p:nvPr/>
          </p:nvPicPr>
          <p:blipFill>
            <a:blip r:embed="rId2" cstate="print"/>
            <a:stretch>
              <a:fillRect/>
            </a:stretch>
          </p:blipFill>
          <p:spPr>
            <a:xfrm>
              <a:off x="8165592" y="743712"/>
              <a:ext cx="3965448" cy="5300472"/>
            </a:xfrm>
            <a:prstGeom prst="rect">
              <a:avLst/>
            </a:prstGeom>
          </p:spPr>
        </p:pic>
        <p:sp>
          <p:nvSpPr>
            <p:cNvPr id="4" name="object 4"/>
            <p:cNvSpPr/>
            <p:nvPr/>
          </p:nvSpPr>
          <p:spPr>
            <a:xfrm>
              <a:off x="8156067" y="734187"/>
              <a:ext cx="3984625" cy="5320030"/>
            </a:xfrm>
            <a:custGeom>
              <a:avLst/>
              <a:gdLst/>
              <a:ahLst/>
              <a:cxnLst/>
              <a:rect l="l" t="t" r="r" b="b"/>
              <a:pathLst>
                <a:path w="3984625" h="5320030">
                  <a:moveTo>
                    <a:pt x="0" y="5319522"/>
                  </a:moveTo>
                  <a:lnTo>
                    <a:pt x="3984498" y="5319522"/>
                  </a:lnTo>
                  <a:lnTo>
                    <a:pt x="3984498" y="0"/>
                  </a:lnTo>
                  <a:lnTo>
                    <a:pt x="0" y="0"/>
                  </a:lnTo>
                  <a:lnTo>
                    <a:pt x="0" y="5319522"/>
                  </a:lnTo>
                  <a:close/>
                </a:path>
              </a:pathLst>
            </a:custGeom>
            <a:ln w="19050">
              <a:solidFill>
                <a:srgbClr val="006F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grpSp>
        <p:nvGrpSpPr>
          <p:cNvPr id="5" name="object 5"/>
          <p:cNvGrpSpPr/>
          <p:nvPr/>
        </p:nvGrpSpPr>
        <p:grpSpPr>
          <a:xfrm>
            <a:off x="4101846" y="724662"/>
            <a:ext cx="4003675" cy="5347970"/>
            <a:chOff x="4101846" y="724662"/>
            <a:chExt cx="4003675" cy="5347970"/>
          </a:xfrm>
        </p:grpSpPr>
        <p:pic>
          <p:nvPicPr>
            <p:cNvPr id="6" name="object 6"/>
            <p:cNvPicPr/>
            <p:nvPr/>
          </p:nvPicPr>
          <p:blipFill>
            <a:blip r:embed="rId3" cstate="print"/>
            <a:stretch>
              <a:fillRect/>
            </a:stretch>
          </p:blipFill>
          <p:spPr>
            <a:xfrm>
              <a:off x="4120896" y="743712"/>
              <a:ext cx="3965448" cy="5309616"/>
            </a:xfrm>
            <a:prstGeom prst="rect">
              <a:avLst/>
            </a:prstGeom>
          </p:spPr>
        </p:pic>
        <p:sp>
          <p:nvSpPr>
            <p:cNvPr id="7" name="object 7"/>
            <p:cNvSpPr/>
            <p:nvPr/>
          </p:nvSpPr>
          <p:spPr>
            <a:xfrm>
              <a:off x="4111371" y="734187"/>
              <a:ext cx="3984625" cy="5328920"/>
            </a:xfrm>
            <a:custGeom>
              <a:avLst/>
              <a:gdLst/>
              <a:ahLst/>
              <a:cxnLst/>
              <a:rect l="l" t="t" r="r" b="b"/>
              <a:pathLst>
                <a:path w="3984625" h="5328920">
                  <a:moveTo>
                    <a:pt x="0" y="5328666"/>
                  </a:moveTo>
                  <a:lnTo>
                    <a:pt x="3984498" y="5328666"/>
                  </a:lnTo>
                  <a:lnTo>
                    <a:pt x="3984498" y="0"/>
                  </a:lnTo>
                  <a:lnTo>
                    <a:pt x="0" y="0"/>
                  </a:lnTo>
                  <a:lnTo>
                    <a:pt x="0" y="5328666"/>
                  </a:lnTo>
                  <a:close/>
                </a:path>
              </a:pathLst>
            </a:custGeom>
            <a:ln w="19050">
              <a:solidFill>
                <a:srgbClr val="006F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pic>
        <p:nvPicPr>
          <p:cNvPr id="8" name="object 8"/>
          <p:cNvPicPr/>
          <p:nvPr/>
        </p:nvPicPr>
        <p:blipFill>
          <a:blip r:embed="rId4" cstate="print"/>
          <a:stretch>
            <a:fillRect/>
          </a:stretch>
        </p:blipFill>
        <p:spPr>
          <a:xfrm>
            <a:off x="67056" y="737616"/>
            <a:ext cx="3974591" cy="5309615"/>
          </a:xfrm>
          <a:prstGeom prst="rect">
            <a:avLst/>
          </a:prstGeom>
        </p:spPr>
      </p:pic>
      <p:sp>
        <p:nvSpPr>
          <p:cNvPr id="9" name="object 9"/>
          <p:cNvSpPr txBox="1"/>
          <p:nvPr/>
        </p:nvSpPr>
        <p:spPr>
          <a:xfrm>
            <a:off x="11938507" y="6565188"/>
            <a:ext cx="177800" cy="208279"/>
          </a:xfrm>
          <a:prstGeom prst="rect">
            <a:avLst/>
          </a:prstGeom>
        </p:spPr>
        <p:txBody>
          <a:bodyPr vert="horz" wrap="square" lIns="0" tIns="12700" rIns="0" bIns="0" rtlCol="0">
            <a:spAutoFit/>
          </a:bodyPr>
          <a:lstStyle/>
          <a:p>
            <a:pPr marL="12700" marR="0" lvl="0" indent="0" defTabSz="914400" eaLnBrk="1" fontAlgn="auto" latinLnBrk="0" hangingPunct="1">
              <a:lnSpc>
                <a:spcPct val="100000"/>
              </a:lnSpc>
              <a:spcBef>
                <a:spcPts val="100"/>
              </a:spcBef>
              <a:spcAft>
                <a:spcPts val="0"/>
              </a:spcAft>
              <a:buClrTx/>
              <a:buSzTx/>
              <a:buFontTx/>
              <a:buNone/>
              <a:tabLst/>
              <a:defRPr/>
            </a:pPr>
            <a:r>
              <a:rPr kumimoji="0" sz="1200" b="0" i="0" u="none" strike="noStrike" kern="0" cap="none" spc="-25" normalizeH="0" baseline="0" noProof="0" dirty="0">
                <a:ln>
                  <a:noFill/>
                </a:ln>
                <a:solidFill>
                  <a:srgbClr val="888888"/>
                </a:solidFill>
                <a:effectLst/>
                <a:uLnTx/>
                <a:uFillTx/>
                <a:latin typeface="Calibri"/>
                <a:cs typeface="Calibri"/>
              </a:rPr>
              <a:t>16</a:t>
            </a:r>
            <a:endParaRPr kumimoji="0" sz="1200" b="0" i="0" u="none" strike="noStrike" kern="0" cap="none" spc="0" normalizeH="0" baseline="0" noProof="0">
              <a:ln>
                <a:noFill/>
              </a:ln>
              <a:solidFill>
                <a:sysClr val="windowText" lastClr="000000"/>
              </a:solidFill>
              <a:effectLst/>
              <a:uLnTx/>
              <a:uFillTx/>
              <a:latin typeface="Calibri"/>
              <a:cs typeface="Calibri"/>
            </a:endParaRPr>
          </a:p>
        </p:txBody>
      </p:sp>
      <p:sp>
        <p:nvSpPr>
          <p:cNvPr id="10" name="object 10"/>
          <p:cNvSpPr txBox="1">
            <a:spLocks noGrp="1"/>
          </p:cNvSpPr>
          <p:nvPr>
            <p:ph type="title"/>
          </p:nvPr>
        </p:nvSpPr>
        <p:spPr>
          <a:xfrm>
            <a:off x="62890" y="43052"/>
            <a:ext cx="11656060" cy="361950"/>
          </a:xfrm>
          <a:prstGeom prst="rect">
            <a:avLst/>
          </a:prstGeom>
        </p:spPr>
        <p:txBody>
          <a:bodyPr vert="horz" wrap="square" lIns="0" tIns="13335" rIns="0" bIns="0" rtlCol="0">
            <a:spAutoFit/>
          </a:bodyPr>
          <a:lstStyle/>
          <a:p>
            <a:pPr marL="12700">
              <a:lnSpc>
                <a:spcPct val="100000"/>
              </a:lnSpc>
              <a:spcBef>
                <a:spcPts val="105"/>
              </a:spcBef>
            </a:pPr>
            <a:r>
              <a:rPr dirty="0"/>
              <a:t>AGS</a:t>
            </a:r>
            <a:r>
              <a:rPr spc="-70" dirty="0"/>
              <a:t> </a:t>
            </a:r>
            <a:r>
              <a:rPr spc="-10" dirty="0"/>
              <a:t>Estimate</a:t>
            </a:r>
            <a:r>
              <a:rPr spc="-80" dirty="0"/>
              <a:t> </a:t>
            </a:r>
            <a:r>
              <a:rPr dirty="0"/>
              <a:t>of</a:t>
            </a:r>
            <a:r>
              <a:rPr spc="-10" dirty="0"/>
              <a:t> </a:t>
            </a:r>
            <a:r>
              <a:rPr dirty="0"/>
              <a:t>the</a:t>
            </a:r>
            <a:r>
              <a:rPr spc="-40" dirty="0"/>
              <a:t> </a:t>
            </a:r>
            <a:r>
              <a:rPr spc="-10" dirty="0"/>
              <a:t>Locations</a:t>
            </a:r>
            <a:r>
              <a:rPr spc="-50" dirty="0"/>
              <a:t> </a:t>
            </a:r>
            <a:r>
              <a:rPr dirty="0"/>
              <a:t>of</a:t>
            </a:r>
            <a:r>
              <a:rPr spc="-30" dirty="0"/>
              <a:t> </a:t>
            </a:r>
            <a:r>
              <a:rPr dirty="0"/>
              <a:t>BVGCD</a:t>
            </a:r>
            <a:r>
              <a:rPr spc="-55" dirty="0"/>
              <a:t> </a:t>
            </a:r>
            <a:r>
              <a:rPr spc="-10" dirty="0"/>
              <a:t>Permitted</a:t>
            </a:r>
            <a:r>
              <a:rPr spc="-80" dirty="0"/>
              <a:t> </a:t>
            </a:r>
            <a:r>
              <a:rPr dirty="0"/>
              <a:t>or</a:t>
            </a:r>
            <a:r>
              <a:rPr spc="-5" dirty="0"/>
              <a:t> </a:t>
            </a:r>
            <a:r>
              <a:rPr spc="-20" dirty="0"/>
              <a:t>Registered</a:t>
            </a:r>
            <a:r>
              <a:rPr spc="-100" dirty="0"/>
              <a:t> </a:t>
            </a:r>
            <a:r>
              <a:rPr dirty="0"/>
              <a:t>Simsboro</a:t>
            </a:r>
            <a:r>
              <a:rPr spc="-65" dirty="0"/>
              <a:t> </a:t>
            </a:r>
            <a:r>
              <a:rPr dirty="0"/>
              <a:t>Wells</a:t>
            </a:r>
            <a:r>
              <a:rPr spc="-45" dirty="0"/>
              <a:t> </a:t>
            </a:r>
            <a:r>
              <a:rPr dirty="0"/>
              <a:t>that</a:t>
            </a:r>
            <a:r>
              <a:rPr spc="-50" dirty="0"/>
              <a:t> </a:t>
            </a:r>
            <a:r>
              <a:rPr dirty="0"/>
              <a:t>will</a:t>
            </a:r>
            <a:r>
              <a:rPr spc="-70" dirty="0"/>
              <a:t> </a:t>
            </a:r>
            <a:r>
              <a:rPr dirty="0"/>
              <a:t>need</a:t>
            </a:r>
            <a:r>
              <a:rPr spc="-40" dirty="0"/>
              <a:t> </a:t>
            </a:r>
            <a:r>
              <a:rPr dirty="0"/>
              <a:t>to</a:t>
            </a:r>
            <a:r>
              <a:rPr spc="-45" dirty="0"/>
              <a:t> </a:t>
            </a:r>
            <a:r>
              <a:rPr spc="-25" dirty="0"/>
              <a:t>be</a:t>
            </a:r>
          </a:p>
        </p:txBody>
      </p:sp>
      <p:sp>
        <p:nvSpPr>
          <p:cNvPr id="11" name="object 11"/>
          <p:cNvSpPr txBox="1"/>
          <p:nvPr/>
        </p:nvSpPr>
        <p:spPr>
          <a:xfrm>
            <a:off x="62890" y="378028"/>
            <a:ext cx="6837680" cy="362585"/>
          </a:xfrm>
          <a:prstGeom prst="rect">
            <a:avLst/>
          </a:prstGeom>
        </p:spPr>
        <p:txBody>
          <a:bodyPr vert="horz" wrap="square" lIns="0" tIns="13970" rIns="0" bIns="0" rtlCol="0">
            <a:spAutoFit/>
          </a:bodyPr>
          <a:lstStyle/>
          <a:p>
            <a:pPr marL="12700" marR="0" lvl="0" indent="0" defTabSz="914400" eaLnBrk="1" fontAlgn="auto" latinLnBrk="0" hangingPunct="1">
              <a:lnSpc>
                <a:spcPct val="100000"/>
              </a:lnSpc>
              <a:spcBef>
                <a:spcPts val="110"/>
              </a:spcBef>
              <a:spcAft>
                <a:spcPts val="0"/>
              </a:spcAft>
              <a:buClrTx/>
              <a:buSzTx/>
              <a:buFontTx/>
              <a:buNone/>
              <a:tabLst/>
              <a:defRPr/>
            </a:pPr>
            <a:r>
              <a:rPr kumimoji="0" sz="2200" b="1" i="0" u="none" strike="noStrike" kern="0" cap="none" spc="0" normalizeH="0" baseline="0" noProof="0" dirty="0">
                <a:ln>
                  <a:noFill/>
                </a:ln>
                <a:solidFill>
                  <a:srgbClr val="006FC0"/>
                </a:solidFill>
                <a:effectLst/>
                <a:uLnTx/>
                <a:uFillTx/>
                <a:latin typeface="Calibri"/>
                <a:cs typeface="Calibri"/>
              </a:rPr>
              <a:t>Redrilled</a:t>
            </a:r>
            <a:r>
              <a:rPr kumimoji="0" sz="2200" b="1" i="0" u="none" strike="noStrike" kern="0" cap="none" spc="-75" normalizeH="0" baseline="0" noProof="0" dirty="0">
                <a:ln>
                  <a:noFill/>
                </a:ln>
                <a:solidFill>
                  <a:srgbClr val="006FC0"/>
                </a:solidFill>
                <a:effectLst/>
                <a:uLnTx/>
                <a:uFillTx/>
                <a:latin typeface="Calibri"/>
                <a:cs typeface="Calibri"/>
              </a:rPr>
              <a:t> </a:t>
            </a:r>
            <a:r>
              <a:rPr kumimoji="0" sz="2200" b="1" i="0" u="none" strike="noStrike" kern="0" cap="none" spc="0" normalizeH="0" baseline="0" noProof="0" dirty="0">
                <a:ln>
                  <a:noFill/>
                </a:ln>
                <a:solidFill>
                  <a:srgbClr val="006FC0"/>
                </a:solidFill>
                <a:effectLst/>
                <a:uLnTx/>
                <a:uFillTx/>
                <a:latin typeface="Calibri"/>
                <a:cs typeface="Calibri"/>
              </a:rPr>
              <a:t>or</a:t>
            </a:r>
            <a:r>
              <a:rPr kumimoji="0" sz="2200" b="1" i="0" u="none" strike="noStrike" kern="0" cap="none" spc="-15" normalizeH="0" baseline="0" noProof="0" dirty="0">
                <a:ln>
                  <a:noFill/>
                </a:ln>
                <a:solidFill>
                  <a:srgbClr val="006FC0"/>
                </a:solidFill>
                <a:effectLst/>
                <a:uLnTx/>
                <a:uFillTx/>
                <a:latin typeface="Calibri"/>
                <a:cs typeface="Calibri"/>
              </a:rPr>
              <a:t> </a:t>
            </a:r>
            <a:r>
              <a:rPr kumimoji="0" sz="2200" b="1" i="0" u="none" strike="noStrike" kern="0" cap="none" spc="0" normalizeH="0" baseline="0" noProof="0" dirty="0">
                <a:ln>
                  <a:noFill/>
                </a:ln>
                <a:solidFill>
                  <a:srgbClr val="006FC0"/>
                </a:solidFill>
                <a:effectLst/>
                <a:uLnTx/>
                <a:uFillTx/>
                <a:latin typeface="Calibri"/>
                <a:cs typeface="Calibri"/>
              </a:rPr>
              <a:t>have</a:t>
            </a:r>
            <a:r>
              <a:rPr kumimoji="0" sz="2200" b="1" i="0" u="none" strike="noStrike" kern="0" cap="none" spc="-50" normalizeH="0" baseline="0" noProof="0" dirty="0">
                <a:ln>
                  <a:noFill/>
                </a:ln>
                <a:solidFill>
                  <a:srgbClr val="006FC0"/>
                </a:solidFill>
                <a:effectLst/>
                <a:uLnTx/>
                <a:uFillTx/>
                <a:latin typeface="Calibri"/>
                <a:cs typeface="Calibri"/>
              </a:rPr>
              <a:t> </a:t>
            </a:r>
            <a:r>
              <a:rPr kumimoji="0" sz="2200" b="1" i="0" u="none" strike="noStrike" kern="0" cap="none" spc="0" normalizeH="0" baseline="0" noProof="0" dirty="0">
                <a:ln>
                  <a:noFill/>
                </a:ln>
                <a:solidFill>
                  <a:srgbClr val="006FC0"/>
                </a:solidFill>
                <a:effectLst/>
                <a:uLnTx/>
                <a:uFillTx/>
                <a:latin typeface="Calibri"/>
                <a:cs typeface="Calibri"/>
              </a:rPr>
              <a:t>the</a:t>
            </a:r>
            <a:r>
              <a:rPr kumimoji="0" sz="2200" b="1" i="0" u="none" strike="noStrike" kern="0" cap="none" spc="-30" normalizeH="0" baseline="0" noProof="0" dirty="0">
                <a:ln>
                  <a:noFill/>
                </a:ln>
                <a:solidFill>
                  <a:srgbClr val="006FC0"/>
                </a:solidFill>
                <a:effectLst/>
                <a:uLnTx/>
                <a:uFillTx/>
                <a:latin typeface="Calibri"/>
                <a:cs typeface="Calibri"/>
              </a:rPr>
              <a:t> </a:t>
            </a:r>
            <a:r>
              <a:rPr kumimoji="0" sz="2200" b="1" i="0" u="none" strike="noStrike" kern="0" cap="none" spc="0" normalizeH="0" baseline="0" noProof="0" dirty="0">
                <a:ln>
                  <a:noFill/>
                </a:ln>
                <a:solidFill>
                  <a:srgbClr val="006FC0"/>
                </a:solidFill>
                <a:effectLst/>
                <a:uLnTx/>
                <a:uFillTx/>
                <a:latin typeface="Calibri"/>
                <a:cs typeface="Calibri"/>
              </a:rPr>
              <a:t>Pump</a:t>
            </a:r>
            <a:r>
              <a:rPr kumimoji="0" sz="2200" b="1" i="0" u="none" strike="noStrike" kern="0" cap="none" spc="-55" normalizeH="0" baseline="0" noProof="0" dirty="0">
                <a:ln>
                  <a:noFill/>
                </a:ln>
                <a:solidFill>
                  <a:srgbClr val="006FC0"/>
                </a:solidFill>
                <a:effectLst/>
                <a:uLnTx/>
                <a:uFillTx/>
                <a:latin typeface="Calibri"/>
                <a:cs typeface="Calibri"/>
              </a:rPr>
              <a:t> </a:t>
            </a:r>
            <a:r>
              <a:rPr kumimoji="0" sz="2200" b="1" i="0" u="none" strike="noStrike" kern="0" cap="none" spc="0" normalizeH="0" baseline="0" noProof="0" dirty="0">
                <a:ln>
                  <a:noFill/>
                </a:ln>
                <a:solidFill>
                  <a:srgbClr val="006FC0"/>
                </a:solidFill>
                <a:effectLst/>
                <a:uLnTx/>
                <a:uFillTx/>
                <a:latin typeface="Calibri"/>
                <a:cs typeface="Calibri"/>
              </a:rPr>
              <a:t>Lowered</a:t>
            </a:r>
            <a:r>
              <a:rPr kumimoji="0" sz="2200" b="1" i="0" u="none" strike="noStrike" kern="0" cap="none" spc="-30" normalizeH="0" baseline="0" noProof="0" dirty="0">
                <a:ln>
                  <a:noFill/>
                </a:ln>
                <a:solidFill>
                  <a:srgbClr val="006FC0"/>
                </a:solidFill>
                <a:effectLst/>
                <a:uLnTx/>
                <a:uFillTx/>
                <a:latin typeface="Calibri"/>
                <a:cs typeface="Calibri"/>
              </a:rPr>
              <a:t> </a:t>
            </a:r>
            <a:r>
              <a:rPr kumimoji="0" sz="2200" b="1" i="0" u="none" strike="noStrike" kern="0" cap="none" spc="0" normalizeH="0" baseline="0" noProof="0" dirty="0">
                <a:ln>
                  <a:noFill/>
                </a:ln>
                <a:solidFill>
                  <a:srgbClr val="006FC0"/>
                </a:solidFill>
                <a:effectLst/>
                <a:uLnTx/>
                <a:uFillTx/>
                <a:latin typeface="Calibri"/>
                <a:cs typeface="Calibri"/>
              </a:rPr>
              <a:t>Based</a:t>
            </a:r>
            <a:r>
              <a:rPr kumimoji="0" sz="2200" b="1" i="0" u="none" strike="noStrike" kern="0" cap="none" spc="-35" normalizeH="0" baseline="0" noProof="0" dirty="0">
                <a:ln>
                  <a:noFill/>
                </a:ln>
                <a:solidFill>
                  <a:srgbClr val="006FC0"/>
                </a:solidFill>
                <a:effectLst/>
                <a:uLnTx/>
                <a:uFillTx/>
                <a:latin typeface="Calibri"/>
                <a:cs typeface="Calibri"/>
              </a:rPr>
              <a:t> </a:t>
            </a:r>
            <a:r>
              <a:rPr kumimoji="0" sz="2200" b="1" i="0" u="none" strike="noStrike" kern="0" cap="none" spc="0" normalizeH="0" baseline="0" noProof="0" dirty="0">
                <a:ln>
                  <a:noFill/>
                </a:ln>
                <a:solidFill>
                  <a:srgbClr val="006FC0"/>
                </a:solidFill>
                <a:effectLst/>
                <a:uLnTx/>
                <a:uFillTx/>
                <a:latin typeface="Calibri"/>
                <a:cs typeface="Calibri"/>
              </a:rPr>
              <a:t>on</a:t>
            </a:r>
            <a:r>
              <a:rPr kumimoji="0" sz="2200" b="1" i="0" u="none" strike="noStrike" kern="0" cap="none" spc="-30" normalizeH="0" baseline="0" noProof="0" dirty="0">
                <a:ln>
                  <a:noFill/>
                </a:ln>
                <a:solidFill>
                  <a:srgbClr val="006FC0"/>
                </a:solidFill>
                <a:effectLst/>
                <a:uLnTx/>
                <a:uFillTx/>
                <a:latin typeface="Calibri"/>
                <a:cs typeface="Calibri"/>
              </a:rPr>
              <a:t> </a:t>
            </a:r>
            <a:r>
              <a:rPr kumimoji="0" sz="2200" b="1" i="0" u="none" strike="noStrike" kern="0" cap="none" spc="0" normalizeH="0" baseline="0" noProof="0" dirty="0">
                <a:ln>
                  <a:noFill/>
                </a:ln>
                <a:solidFill>
                  <a:srgbClr val="006FC0"/>
                </a:solidFill>
                <a:effectLst/>
                <a:uLnTx/>
                <a:uFillTx/>
                <a:latin typeface="Calibri"/>
                <a:cs typeface="Calibri"/>
              </a:rPr>
              <a:t>All</a:t>
            </a:r>
            <a:r>
              <a:rPr kumimoji="0" sz="2200" b="1" i="0" u="none" strike="noStrike" kern="0" cap="none" spc="-55" normalizeH="0" baseline="0" noProof="0" dirty="0">
                <a:ln>
                  <a:noFill/>
                </a:ln>
                <a:solidFill>
                  <a:srgbClr val="006FC0"/>
                </a:solidFill>
                <a:effectLst/>
                <a:uLnTx/>
                <a:uFillTx/>
                <a:latin typeface="Calibri"/>
                <a:cs typeface="Calibri"/>
              </a:rPr>
              <a:t> </a:t>
            </a:r>
            <a:r>
              <a:rPr kumimoji="0" sz="2200" b="1" i="0" u="none" strike="noStrike" kern="0" cap="none" spc="-10" normalizeH="0" baseline="0" noProof="0" dirty="0">
                <a:ln>
                  <a:noFill/>
                </a:ln>
                <a:solidFill>
                  <a:srgbClr val="006FC0"/>
                </a:solidFill>
                <a:effectLst/>
                <a:uLnTx/>
                <a:uFillTx/>
                <a:latin typeface="Calibri"/>
                <a:cs typeface="Calibri"/>
              </a:rPr>
              <a:t>Pumping</a:t>
            </a:r>
            <a:endParaRPr kumimoji="0" sz="2200" b="0" i="0" u="none" strike="noStrike" kern="0" cap="none" spc="0" normalizeH="0" baseline="0" noProof="0">
              <a:ln>
                <a:noFill/>
              </a:ln>
              <a:solidFill>
                <a:sysClr val="windowText" lastClr="000000"/>
              </a:solidFill>
              <a:effectLst/>
              <a:uLnTx/>
              <a:uFillTx/>
              <a:latin typeface="Calibri"/>
              <a:cs typeface="Calibri"/>
            </a:endParaRPr>
          </a:p>
        </p:txBody>
      </p:sp>
      <p:sp>
        <p:nvSpPr>
          <p:cNvPr id="12" name="object 12"/>
          <p:cNvSpPr txBox="1"/>
          <p:nvPr/>
        </p:nvSpPr>
        <p:spPr>
          <a:xfrm>
            <a:off x="8348471" y="829055"/>
            <a:ext cx="688975" cy="368935"/>
          </a:xfrm>
          <a:prstGeom prst="rect">
            <a:avLst/>
          </a:prstGeom>
          <a:solidFill>
            <a:srgbClr val="FFFFFF"/>
          </a:solidFill>
        </p:spPr>
        <p:txBody>
          <a:bodyPr vert="horz" wrap="square" lIns="0" tIns="30480" rIns="0" bIns="0" rtlCol="0">
            <a:spAutoFit/>
          </a:bodyPr>
          <a:lstStyle/>
          <a:p>
            <a:pPr marL="94615" marR="0" lvl="0" indent="0" defTabSz="914400" eaLnBrk="1" fontAlgn="auto" latinLnBrk="0" hangingPunct="1">
              <a:lnSpc>
                <a:spcPct val="100000"/>
              </a:lnSpc>
              <a:spcBef>
                <a:spcPts val="240"/>
              </a:spcBef>
              <a:spcAft>
                <a:spcPts val="0"/>
              </a:spcAft>
              <a:buClrTx/>
              <a:buSzTx/>
              <a:buFontTx/>
              <a:buNone/>
              <a:tabLst/>
              <a:defRPr/>
            </a:pPr>
            <a:r>
              <a:rPr kumimoji="0" sz="1800" b="0" i="0" u="none" strike="noStrike" kern="0" cap="none" spc="-20" normalizeH="0" baseline="0" noProof="0" dirty="0">
                <a:ln>
                  <a:noFill/>
                </a:ln>
                <a:solidFill>
                  <a:srgbClr val="001F5F"/>
                </a:solidFill>
                <a:effectLst/>
                <a:uLnTx/>
                <a:uFillTx/>
                <a:latin typeface="Calibri"/>
                <a:cs typeface="Calibri"/>
              </a:rPr>
              <a:t>100K</a:t>
            </a:r>
            <a:endParaRPr kumimoji="0" sz="1800" b="0" i="0" u="none" strike="noStrike" kern="0" cap="none" spc="0" normalizeH="0" baseline="0" noProof="0">
              <a:ln>
                <a:noFill/>
              </a:ln>
              <a:solidFill>
                <a:sysClr val="windowText" lastClr="000000"/>
              </a:solidFill>
              <a:effectLst/>
              <a:uLnTx/>
              <a:uFillTx/>
              <a:latin typeface="Calibri"/>
              <a:cs typeface="Calibri"/>
            </a:endParaRPr>
          </a:p>
        </p:txBody>
      </p:sp>
      <p:sp>
        <p:nvSpPr>
          <p:cNvPr id="13" name="object 13"/>
          <p:cNvSpPr txBox="1"/>
          <p:nvPr/>
        </p:nvSpPr>
        <p:spPr>
          <a:xfrm>
            <a:off x="4209288" y="829055"/>
            <a:ext cx="594360" cy="368935"/>
          </a:xfrm>
          <a:prstGeom prst="rect">
            <a:avLst/>
          </a:prstGeom>
          <a:solidFill>
            <a:srgbClr val="FFFFFF"/>
          </a:solidFill>
        </p:spPr>
        <p:txBody>
          <a:bodyPr vert="horz" wrap="square" lIns="0" tIns="30480" rIns="0" bIns="0" rtlCol="0">
            <a:spAutoFit/>
          </a:bodyPr>
          <a:lstStyle/>
          <a:p>
            <a:pPr marL="92075" marR="0" lvl="0" indent="0" defTabSz="914400" eaLnBrk="1" fontAlgn="auto" latinLnBrk="0" hangingPunct="1">
              <a:lnSpc>
                <a:spcPct val="100000"/>
              </a:lnSpc>
              <a:spcBef>
                <a:spcPts val="240"/>
              </a:spcBef>
              <a:spcAft>
                <a:spcPts val="0"/>
              </a:spcAft>
              <a:buClrTx/>
              <a:buSzTx/>
              <a:buFontTx/>
              <a:buNone/>
              <a:tabLst/>
              <a:defRPr/>
            </a:pPr>
            <a:r>
              <a:rPr kumimoji="0" sz="1800" b="0" i="0" u="none" strike="noStrike" kern="0" cap="none" spc="-25" normalizeH="0" baseline="0" noProof="0" dirty="0">
                <a:ln>
                  <a:noFill/>
                </a:ln>
                <a:solidFill>
                  <a:srgbClr val="001F5F"/>
                </a:solidFill>
                <a:effectLst/>
                <a:uLnTx/>
                <a:uFillTx/>
                <a:latin typeface="Calibri"/>
                <a:cs typeface="Calibri"/>
              </a:rPr>
              <a:t>75K</a:t>
            </a:r>
            <a:endParaRPr kumimoji="0" sz="1800" b="0" i="0" u="none" strike="noStrike" kern="0" cap="none" spc="0" normalizeH="0" baseline="0" noProof="0">
              <a:ln>
                <a:noFill/>
              </a:ln>
              <a:solidFill>
                <a:sysClr val="windowText" lastClr="000000"/>
              </a:solidFill>
              <a:effectLst/>
              <a:uLnTx/>
              <a:uFillTx/>
              <a:latin typeface="Calibri"/>
              <a:cs typeface="Calibri"/>
            </a:endParaRPr>
          </a:p>
        </p:txBody>
      </p:sp>
      <p:graphicFrame>
        <p:nvGraphicFramePr>
          <p:cNvPr id="14" name="object 14"/>
          <p:cNvGraphicFramePr>
            <a:graphicFrameLocks noGrp="1"/>
          </p:cNvGraphicFramePr>
          <p:nvPr/>
        </p:nvGraphicFramePr>
        <p:xfrm>
          <a:off x="48005" y="718566"/>
          <a:ext cx="3994149" cy="5327015"/>
        </p:xfrm>
        <a:graphic>
          <a:graphicData uri="http://schemas.openxmlformats.org/drawingml/2006/table">
            <a:tbl>
              <a:tblPr firstRow="1" bandRow="1">
                <a:tableStyleId>{2D5ABB26-0587-4C30-8999-92F81FD0307C}</a:tableStyleId>
              </a:tblPr>
              <a:tblGrid>
                <a:gridCol w="591820">
                  <a:extLst>
                    <a:ext uri="{9D8B030D-6E8A-4147-A177-3AD203B41FA5}">
                      <a16:colId xmlns:a16="http://schemas.microsoft.com/office/drawing/2014/main" val="20000"/>
                    </a:ext>
                  </a:extLst>
                </a:gridCol>
                <a:gridCol w="3402329">
                  <a:extLst>
                    <a:ext uri="{9D8B030D-6E8A-4147-A177-3AD203B41FA5}">
                      <a16:colId xmlns:a16="http://schemas.microsoft.com/office/drawing/2014/main" val="20001"/>
                    </a:ext>
                  </a:extLst>
                </a:gridCol>
              </a:tblGrid>
              <a:tr h="100330">
                <a:tc>
                  <a:txBody>
                    <a:bodyPr/>
                    <a:lstStyle/>
                    <a:p>
                      <a:pPr>
                        <a:lnSpc>
                          <a:spcPct val="100000"/>
                        </a:lnSpc>
                      </a:pPr>
                      <a:endParaRPr sz="500">
                        <a:latin typeface="Times New Roman"/>
                        <a:cs typeface="Times New Roman"/>
                      </a:endParaRPr>
                    </a:p>
                  </a:txBody>
                  <a:tcPr marL="0" marR="0" marT="0" marB="0">
                    <a:lnL w="19050">
                      <a:solidFill>
                        <a:srgbClr val="006FC0"/>
                      </a:solidFill>
                      <a:prstDash val="solid"/>
                    </a:lnL>
                    <a:lnT w="19050">
                      <a:solidFill>
                        <a:srgbClr val="006FC0"/>
                      </a:solidFill>
                      <a:prstDash val="solid"/>
                    </a:lnT>
                  </a:tcPr>
                </a:tc>
                <a:tc rowSpan="2">
                  <a:txBody>
                    <a:bodyPr/>
                    <a:lstStyle/>
                    <a:p>
                      <a:pPr>
                        <a:lnSpc>
                          <a:spcPct val="100000"/>
                        </a:lnSpc>
                      </a:pPr>
                      <a:endParaRPr sz="1500">
                        <a:latin typeface="Times New Roman"/>
                        <a:cs typeface="Times New Roman"/>
                      </a:endParaRPr>
                    </a:p>
                  </a:txBody>
                  <a:tcPr marL="0" marR="0" marT="0" marB="0">
                    <a:lnR w="19050">
                      <a:solidFill>
                        <a:srgbClr val="006FC0"/>
                      </a:solidFill>
                      <a:prstDash val="solid"/>
                    </a:lnR>
                    <a:lnT w="19050">
                      <a:solidFill>
                        <a:srgbClr val="006FC0"/>
                      </a:solidFill>
                      <a:prstDash val="solid"/>
                    </a:lnT>
                  </a:tcPr>
                </a:tc>
                <a:extLst>
                  <a:ext uri="{0D108BD9-81ED-4DB2-BD59-A6C34878D82A}">
                    <a16:rowId xmlns:a16="http://schemas.microsoft.com/office/drawing/2014/main" val="10000"/>
                  </a:ext>
                </a:extLst>
              </a:tr>
              <a:tr h="368300">
                <a:tc>
                  <a:txBody>
                    <a:bodyPr/>
                    <a:lstStyle/>
                    <a:p>
                      <a:pPr marL="88265">
                        <a:lnSpc>
                          <a:spcPct val="100000"/>
                        </a:lnSpc>
                        <a:spcBef>
                          <a:spcPts val="240"/>
                        </a:spcBef>
                      </a:pPr>
                      <a:r>
                        <a:rPr sz="1800" spc="-25" dirty="0">
                          <a:solidFill>
                            <a:srgbClr val="001F5F"/>
                          </a:solidFill>
                          <a:latin typeface="Calibri"/>
                          <a:cs typeface="Calibri"/>
                        </a:rPr>
                        <a:t>50K</a:t>
                      </a:r>
                      <a:endParaRPr sz="1800">
                        <a:latin typeface="Calibri"/>
                        <a:cs typeface="Calibri"/>
                      </a:endParaRPr>
                    </a:p>
                  </a:txBody>
                  <a:tcPr marL="0" marR="0" marT="30480" marB="0">
                    <a:lnL w="19050">
                      <a:solidFill>
                        <a:srgbClr val="006FC0"/>
                      </a:solidFill>
                      <a:prstDash val="solid"/>
                    </a:lnL>
                    <a:solidFill>
                      <a:srgbClr val="FFFFFF"/>
                    </a:solidFill>
                  </a:tcPr>
                </a:tc>
                <a:tc vMerge="1">
                  <a:txBody>
                    <a:bodyPr/>
                    <a:lstStyle/>
                    <a:p>
                      <a:endParaRPr/>
                    </a:p>
                  </a:txBody>
                  <a:tcPr marL="0" marR="0" marT="0" marB="0">
                    <a:lnR w="19050">
                      <a:solidFill>
                        <a:srgbClr val="006FC0"/>
                      </a:solidFill>
                      <a:prstDash val="solid"/>
                    </a:lnR>
                    <a:lnT w="19050">
                      <a:solidFill>
                        <a:srgbClr val="006FC0"/>
                      </a:solidFill>
                      <a:prstDash val="solid"/>
                    </a:lnT>
                  </a:tcPr>
                </a:tc>
                <a:extLst>
                  <a:ext uri="{0D108BD9-81ED-4DB2-BD59-A6C34878D82A}">
                    <a16:rowId xmlns:a16="http://schemas.microsoft.com/office/drawing/2014/main" val="10001"/>
                  </a:ext>
                </a:extLst>
              </a:tr>
              <a:tr h="4858385">
                <a:tc gridSpan="2">
                  <a:txBody>
                    <a:bodyPr/>
                    <a:lstStyle/>
                    <a:p>
                      <a:pPr>
                        <a:lnSpc>
                          <a:spcPct val="100000"/>
                        </a:lnSpc>
                      </a:pPr>
                      <a:endParaRPr sz="1500">
                        <a:latin typeface="Times New Roman"/>
                        <a:cs typeface="Times New Roman"/>
                      </a:endParaRPr>
                    </a:p>
                  </a:txBody>
                  <a:tcPr marL="0" marR="0" marT="0" marB="0">
                    <a:lnL w="19050">
                      <a:solidFill>
                        <a:srgbClr val="006FC0"/>
                      </a:solidFill>
                      <a:prstDash val="solid"/>
                    </a:lnL>
                    <a:lnR w="19050">
                      <a:solidFill>
                        <a:srgbClr val="006FC0"/>
                      </a:solidFill>
                      <a:prstDash val="solid"/>
                    </a:lnR>
                    <a:lnB w="19050">
                      <a:solidFill>
                        <a:srgbClr val="006FC0"/>
                      </a:solidFill>
                      <a:prstDash val="solid"/>
                    </a:lnB>
                  </a:tcPr>
                </a:tc>
                <a:tc hMerge="1">
                  <a:txBody>
                    <a:bodyPr/>
                    <a:lstStyle/>
                    <a:p>
                      <a:endParaRPr/>
                    </a:p>
                  </a:txBody>
                  <a:tcPr marL="0" marR="0" marT="0" marB="0"/>
                </a:tc>
                <a:extLst>
                  <a:ext uri="{0D108BD9-81ED-4DB2-BD59-A6C34878D82A}">
                    <a16:rowId xmlns:a16="http://schemas.microsoft.com/office/drawing/2014/main" val="10002"/>
                  </a:ext>
                </a:extLst>
              </a:tr>
            </a:tbl>
          </a:graphicData>
        </a:graphic>
      </p:graphicFrame>
      <p:sp>
        <p:nvSpPr>
          <p:cNvPr id="15" name="object 15"/>
          <p:cNvSpPr txBox="1"/>
          <p:nvPr/>
        </p:nvSpPr>
        <p:spPr>
          <a:xfrm>
            <a:off x="1967864" y="6238443"/>
            <a:ext cx="1698625" cy="574675"/>
          </a:xfrm>
          <a:prstGeom prst="rect">
            <a:avLst/>
          </a:prstGeom>
        </p:spPr>
        <p:txBody>
          <a:bodyPr vert="horz" wrap="square" lIns="0" tIns="12700" rIns="0" bIns="0" rtlCol="0">
            <a:spAutoFit/>
          </a:bodyPr>
          <a:lstStyle/>
          <a:p>
            <a:pPr marL="12700" marR="5080" lvl="0" indent="0" algn="just" defTabSz="914400" eaLnBrk="1" fontAlgn="auto" latinLnBrk="0" hangingPunct="1">
              <a:lnSpc>
                <a:spcPct val="100000"/>
              </a:lnSpc>
              <a:spcBef>
                <a:spcPts val="100"/>
              </a:spcBef>
              <a:spcAft>
                <a:spcPts val="0"/>
              </a:spcAft>
              <a:buClrTx/>
              <a:buSzTx/>
              <a:buFontTx/>
              <a:buNone/>
              <a:tabLst/>
              <a:defRPr/>
            </a:pPr>
            <a:r>
              <a:rPr kumimoji="0" sz="1200" b="0" i="0" u="none" strike="noStrike" kern="0" cap="none" spc="0" normalizeH="0" baseline="0" noProof="0" dirty="0">
                <a:ln>
                  <a:noFill/>
                </a:ln>
                <a:solidFill>
                  <a:srgbClr val="001F5F"/>
                </a:solidFill>
                <a:effectLst/>
                <a:uLnTx/>
                <a:uFillTx/>
                <a:latin typeface="Calibri"/>
                <a:cs typeface="Calibri"/>
              </a:rPr>
              <a:t>50K</a:t>
            </a:r>
            <a:r>
              <a:rPr kumimoji="0" sz="1200" b="0" i="0" u="none" strike="noStrike" kern="0" cap="none" spc="85" normalizeH="0" baseline="0" noProof="0" dirty="0">
                <a:ln>
                  <a:noFill/>
                </a:ln>
                <a:solidFill>
                  <a:srgbClr val="001F5F"/>
                </a:solidFill>
                <a:effectLst/>
                <a:uLnTx/>
                <a:uFillTx/>
                <a:latin typeface="Calibri"/>
                <a:cs typeface="Calibri"/>
              </a:rPr>
              <a:t> </a:t>
            </a:r>
            <a:r>
              <a:rPr kumimoji="0" sz="1200" b="0" i="0" u="none" strike="noStrike" kern="0" cap="none" spc="0" normalizeH="0" baseline="0" noProof="0" dirty="0">
                <a:ln>
                  <a:noFill/>
                </a:ln>
                <a:solidFill>
                  <a:srgbClr val="001F5F"/>
                </a:solidFill>
                <a:effectLst/>
                <a:uLnTx/>
                <a:uFillTx/>
                <a:latin typeface="Calibri"/>
                <a:cs typeface="Calibri"/>
              </a:rPr>
              <a:t>-</a:t>
            </a:r>
            <a:r>
              <a:rPr kumimoji="0" sz="1200" b="0" i="0" u="none" strike="noStrike" kern="0" cap="none" spc="85" normalizeH="0" baseline="0" noProof="0" dirty="0">
                <a:ln>
                  <a:noFill/>
                </a:ln>
                <a:solidFill>
                  <a:srgbClr val="001F5F"/>
                </a:solidFill>
                <a:effectLst/>
                <a:uLnTx/>
                <a:uFillTx/>
                <a:latin typeface="Calibri"/>
                <a:cs typeface="Calibri"/>
              </a:rPr>
              <a:t> </a:t>
            </a:r>
            <a:r>
              <a:rPr kumimoji="0" sz="1200" b="0" i="0" u="none" strike="noStrike" kern="0" cap="none" spc="0" normalizeH="0" baseline="0" noProof="0" dirty="0">
                <a:ln>
                  <a:noFill/>
                </a:ln>
                <a:solidFill>
                  <a:srgbClr val="001F5F"/>
                </a:solidFill>
                <a:effectLst/>
                <a:uLnTx/>
                <a:uFillTx/>
                <a:latin typeface="Calibri"/>
                <a:cs typeface="Calibri"/>
              </a:rPr>
              <a:t>UWBVF</a:t>
            </a:r>
            <a:r>
              <a:rPr kumimoji="0" sz="1200" b="0" i="0" u="none" strike="noStrike" kern="0" cap="none" spc="90" normalizeH="0" baseline="0" noProof="0" dirty="0">
                <a:ln>
                  <a:noFill/>
                </a:ln>
                <a:solidFill>
                  <a:srgbClr val="001F5F"/>
                </a:solidFill>
                <a:effectLst/>
                <a:uLnTx/>
                <a:uFillTx/>
                <a:latin typeface="Calibri"/>
                <a:cs typeface="Calibri"/>
              </a:rPr>
              <a:t> </a:t>
            </a:r>
            <a:r>
              <a:rPr kumimoji="0" sz="1200" b="0" i="0" u="none" strike="noStrike" kern="0" cap="none" spc="0" normalizeH="0" baseline="0" noProof="0" dirty="0">
                <a:ln>
                  <a:noFill/>
                </a:ln>
                <a:solidFill>
                  <a:srgbClr val="001F5F"/>
                </a:solidFill>
                <a:effectLst/>
                <a:uLnTx/>
                <a:uFillTx/>
                <a:latin typeface="Calibri"/>
                <a:cs typeface="Calibri"/>
              </a:rPr>
              <a:t>wells</a:t>
            </a:r>
            <a:r>
              <a:rPr kumimoji="0" sz="1200" b="0" i="0" u="none" strike="noStrike" kern="0" cap="none" spc="455" normalizeH="0" baseline="0" noProof="0" dirty="0">
                <a:ln>
                  <a:noFill/>
                </a:ln>
                <a:solidFill>
                  <a:srgbClr val="001F5F"/>
                </a:solidFill>
                <a:effectLst/>
                <a:uLnTx/>
                <a:uFillTx/>
                <a:latin typeface="Calibri"/>
                <a:cs typeface="Calibri"/>
              </a:rPr>
              <a:t> </a:t>
            </a:r>
            <a:r>
              <a:rPr kumimoji="0" sz="1200" b="0" i="0" u="none" strike="noStrike" kern="0" cap="none" spc="-10" normalizeH="0" baseline="0" noProof="0" dirty="0">
                <a:ln>
                  <a:noFill/>
                </a:ln>
                <a:solidFill>
                  <a:srgbClr val="001F5F"/>
                </a:solidFill>
                <a:effectLst/>
                <a:uLnTx/>
                <a:uFillTx/>
                <a:latin typeface="Calibri"/>
                <a:cs typeface="Calibri"/>
              </a:rPr>
              <a:t>under </a:t>
            </a:r>
            <a:r>
              <a:rPr kumimoji="0" sz="1200" b="0" i="0" u="none" strike="noStrike" kern="0" cap="none" spc="0" normalizeH="0" baseline="0" noProof="0" dirty="0">
                <a:ln>
                  <a:noFill/>
                </a:ln>
                <a:solidFill>
                  <a:srgbClr val="001F5F"/>
                </a:solidFill>
                <a:effectLst/>
                <a:uLnTx/>
                <a:uFillTx/>
                <a:latin typeface="Calibri"/>
                <a:cs typeface="Calibri"/>
              </a:rPr>
              <a:t>existing</a:t>
            </a:r>
            <a:r>
              <a:rPr kumimoji="0" sz="1200" b="0" i="0" u="none" strike="noStrike" kern="0" cap="none" spc="484" normalizeH="0" baseline="0" noProof="0" dirty="0">
                <a:ln>
                  <a:noFill/>
                </a:ln>
                <a:solidFill>
                  <a:srgbClr val="001F5F"/>
                </a:solidFill>
                <a:effectLst/>
                <a:uLnTx/>
                <a:uFillTx/>
                <a:latin typeface="Calibri"/>
                <a:cs typeface="Calibri"/>
              </a:rPr>
              <a:t> </a:t>
            </a:r>
            <a:r>
              <a:rPr kumimoji="0" sz="1200" b="0" i="0" u="none" strike="noStrike" kern="0" cap="none" spc="0" normalizeH="0" baseline="0" noProof="0" dirty="0">
                <a:ln>
                  <a:noFill/>
                </a:ln>
                <a:solidFill>
                  <a:srgbClr val="001F5F"/>
                </a:solidFill>
                <a:effectLst/>
                <a:uLnTx/>
                <a:uFillTx/>
                <a:latin typeface="Calibri"/>
                <a:cs typeface="Calibri"/>
              </a:rPr>
              <a:t>transport</a:t>
            </a:r>
            <a:r>
              <a:rPr kumimoji="0" sz="1200" b="0" i="0" u="none" strike="noStrike" kern="0" cap="none" spc="490" normalizeH="0" baseline="0" noProof="0" dirty="0">
                <a:ln>
                  <a:noFill/>
                </a:ln>
                <a:solidFill>
                  <a:srgbClr val="001F5F"/>
                </a:solidFill>
                <a:effectLst/>
                <a:uLnTx/>
                <a:uFillTx/>
                <a:latin typeface="Calibri"/>
                <a:cs typeface="Calibri"/>
              </a:rPr>
              <a:t> </a:t>
            </a:r>
            <a:r>
              <a:rPr kumimoji="0" sz="1200" b="0" i="0" u="none" strike="noStrike" kern="0" cap="none" spc="-10" normalizeH="0" baseline="0" noProof="0" dirty="0">
                <a:ln>
                  <a:noFill/>
                </a:ln>
                <a:solidFill>
                  <a:srgbClr val="001F5F"/>
                </a:solidFill>
                <a:effectLst/>
                <a:uLnTx/>
                <a:uFillTx/>
                <a:latin typeface="Calibri"/>
                <a:cs typeface="Calibri"/>
              </a:rPr>
              <a:t>permit </a:t>
            </a:r>
            <a:r>
              <a:rPr kumimoji="0" sz="1200" b="0" i="0" u="none" strike="noStrike" kern="0" cap="none" spc="-20" normalizeH="0" baseline="0" noProof="0" dirty="0">
                <a:ln>
                  <a:noFill/>
                </a:ln>
                <a:solidFill>
                  <a:srgbClr val="001F5F"/>
                </a:solidFill>
                <a:effectLst/>
                <a:uLnTx/>
                <a:uFillTx/>
                <a:latin typeface="Calibri"/>
                <a:cs typeface="Calibri"/>
              </a:rPr>
              <a:t>(BVTP-001)</a:t>
            </a:r>
            <a:endParaRPr kumimoji="0" sz="1200" b="0" i="0" u="none" strike="noStrike" kern="0" cap="none" spc="0" normalizeH="0" baseline="0" noProof="0">
              <a:ln>
                <a:noFill/>
              </a:ln>
              <a:solidFill>
                <a:sysClr val="windowText" lastClr="000000"/>
              </a:solidFill>
              <a:effectLst/>
              <a:uLnTx/>
              <a:uFillTx/>
              <a:latin typeface="Calibri"/>
              <a:cs typeface="Calibri"/>
            </a:endParaRPr>
          </a:p>
        </p:txBody>
      </p:sp>
      <p:sp>
        <p:nvSpPr>
          <p:cNvPr id="16" name="object 16"/>
          <p:cNvSpPr txBox="1"/>
          <p:nvPr/>
        </p:nvSpPr>
        <p:spPr>
          <a:xfrm>
            <a:off x="4200905" y="6235700"/>
            <a:ext cx="3518535" cy="574675"/>
          </a:xfrm>
          <a:prstGeom prst="rect">
            <a:avLst/>
          </a:prstGeom>
        </p:spPr>
        <p:txBody>
          <a:bodyPr vert="horz" wrap="square" lIns="0" tIns="12700" rIns="0" bIns="0" rtlCol="0">
            <a:spAutoFit/>
          </a:bodyPr>
          <a:lstStyle/>
          <a:p>
            <a:pPr marL="12700" marR="5080" lvl="0" indent="0" algn="just" defTabSz="914400" eaLnBrk="1" fontAlgn="auto" latinLnBrk="0" hangingPunct="1">
              <a:lnSpc>
                <a:spcPct val="100000"/>
              </a:lnSpc>
              <a:spcBef>
                <a:spcPts val="100"/>
              </a:spcBef>
              <a:spcAft>
                <a:spcPts val="0"/>
              </a:spcAft>
              <a:buClrTx/>
              <a:buSzTx/>
              <a:buFontTx/>
              <a:buNone/>
              <a:tabLst/>
              <a:defRPr/>
            </a:pPr>
            <a:r>
              <a:rPr kumimoji="0" sz="1200" b="0" i="0" u="none" strike="noStrike" kern="0" cap="none" spc="0" normalizeH="0" baseline="0" noProof="0" dirty="0">
                <a:ln>
                  <a:noFill/>
                </a:ln>
                <a:solidFill>
                  <a:srgbClr val="001F5F"/>
                </a:solidFill>
                <a:effectLst/>
                <a:uLnTx/>
                <a:uFillTx/>
                <a:latin typeface="Calibri"/>
                <a:cs typeface="Calibri"/>
              </a:rPr>
              <a:t>75K</a:t>
            </a:r>
            <a:r>
              <a:rPr kumimoji="0" sz="1200" b="0" i="0" u="none" strike="noStrike" kern="0" cap="none" spc="295" normalizeH="0" baseline="0" noProof="0" dirty="0">
                <a:ln>
                  <a:noFill/>
                </a:ln>
                <a:solidFill>
                  <a:srgbClr val="001F5F"/>
                </a:solidFill>
                <a:effectLst/>
                <a:uLnTx/>
                <a:uFillTx/>
                <a:latin typeface="Calibri"/>
                <a:cs typeface="Calibri"/>
              </a:rPr>
              <a:t> </a:t>
            </a:r>
            <a:r>
              <a:rPr kumimoji="0" sz="1200" b="0" i="0" u="none" strike="noStrike" kern="0" cap="none" spc="0" normalizeH="0" baseline="0" noProof="0" dirty="0">
                <a:ln>
                  <a:noFill/>
                </a:ln>
                <a:solidFill>
                  <a:srgbClr val="001F5F"/>
                </a:solidFill>
                <a:effectLst/>
                <a:uLnTx/>
                <a:uFillTx/>
                <a:latin typeface="Calibri"/>
                <a:cs typeface="Calibri"/>
              </a:rPr>
              <a:t>-</a:t>
            </a:r>
            <a:r>
              <a:rPr kumimoji="0" sz="1200" b="0" i="0" u="none" strike="noStrike" kern="0" cap="none" spc="290" normalizeH="0" baseline="0" noProof="0" dirty="0">
                <a:ln>
                  <a:noFill/>
                </a:ln>
                <a:solidFill>
                  <a:srgbClr val="001F5F"/>
                </a:solidFill>
                <a:effectLst/>
                <a:uLnTx/>
                <a:uFillTx/>
                <a:latin typeface="Calibri"/>
                <a:cs typeface="Calibri"/>
              </a:rPr>
              <a:t> </a:t>
            </a:r>
            <a:r>
              <a:rPr kumimoji="0" sz="1200" b="0" i="0" u="none" strike="noStrike" kern="0" cap="none" spc="0" normalizeH="0" baseline="0" noProof="0" dirty="0">
                <a:ln>
                  <a:noFill/>
                </a:ln>
                <a:solidFill>
                  <a:srgbClr val="001F5F"/>
                </a:solidFill>
                <a:effectLst/>
                <a:uLnTx/>
                <a:uFillTx/>
                <a:latin typeface="Calibri"/>
                <a:cs typeface="Calibri"/>
              </a:rPr>
              <a:t>UWBVF</a:t>
            </a:r>
            <a:r>
              <a:rPr kumimoji="0" sz="1200" b="0" i="0" u="none" strike="noStrike" kern="0" cap="none" spc="300" normalizeH="0" baseline="0" noProof="0" dirty="0">
                <a:ln>
                  <a:noFill/>
                </a:ln>
                <a:solidFill>
                  <a:srgbClr val="001F5F"/>
                </a:solidFill>
                <a:effectLst/>
                <a:uLnTx/>
                <a:uFillTx/>
                <a:latin typeface="Calibri"/>
                <a:cs typeface="Calibri"/>
              </a:rPr>
              <a:t> </a:t>
            </a:r>
            <a:r>
              <a:rPr kumimoji="0" sz="1200" b="0" i="0" u="none" strike="noStrike" kern="0" cap="none" spc="0" normalizeH="0" baseline="0" noProof="0" dirty="0">
                <a:ln>
                  <a:noFill/>
                </a:ln>
                <a:solidFill>
                  <a:srgbClr val="001F5F"/>
                </a:solidFill>
                <a:effectLst/>
                <a:uLnTx/>
                <a:uFillTx/>
                <a:latin typeface="Calibri"/>
                <a:cs typeface="Calibri"/>
              </a:rPr>
              <a:t>wells</a:t>
            </a:r>
            <a:r>
              <a:rPr kumimoji="0" sz="1200" b="0" i="0" u="none" strike="noStrike" kern="0" cap="none" spc="290" normalizeH="0" baseline="0" noProof="0" dirty="0">
                <a:ln>
                  <a:noFill/>
                </a:ln>
                <a:solidFill>
                  <a:srgbClr val="001F5F"/>
                </a:solidFill>
                <a:effectLst/>
                <a:uLnTx/>
                <a:uFillTx/>
                <a:latin typeface="Calibri"/>
                <a:cs typeface="Calibri"/>
              </a:rPr>
              <a:t>  </a:t>
            </a:r>
            <a:r>
              <a:rPr kumimoji="0" sz="1200" b="0" i="0" u="none" strike="noStrike" kern="0" cap="none" spc="0" normalizeH="0" baseline="0" noProof="0" dirty="0">
                <a:ln>
                  <a:noFill/>
                </a:ln>
                <a:solidFill>
                  <a:srgbClr val="001F5F"/>
                </a:solidFill>
                <a:effectLst/>
                <a:uLnTx/>
                <a:uFillTx/>
                <a:latin typeface="Calibri"/>
                <a:cs typeface="Calibri"/>
              </a:rPr>
              <a:t>under</a:t>
            </a:r>
            <a:r>
              <a:rPr kumimoji="0" sz="1200" b="0" i="0" u="none" strike="noStrike" kern="0" cap="none" spc="265" normalizeH="0" baseline="0" noProof="0" dirty="0">
                <a:ln>
                  <a:noFill/>
                </a:ln>
                <a:solidFill>
                  <a:srgbClr val="001F5F"/>
                </a:solidFill>
                <a:effectLst/>
                <a:uLnTx/>
                <a:uFillTx/>
                <a:latin typeface="Calibri"/>
                <a:cs typeface="Calibri"/>
              </a:rPr>
              <a:t> </a:t>
            </a:r>
            <a:r>
              <a:rPr kumimoji="0" sz="1200" b="0" i="0" u="none" strike="noStrike" kern="0" cap="none" spc="0" normalizeH="0" baseline="0" noProof="0" dirty="0">
                <a:ln>
                  <a:noFill/>
                </a:ln>
                <a:solidFill>
                  <a:srgbClr val="001F5F"/>
                </a:solidFill>
                <a:effectLst/>
                <a:uLnTx/>
                <a:uFillTx/>
                <a:latin typeface="Calibri"/>
                <a:cs typeface="Calibri"/>
              </a:rPr>
              <a:t>existing</a:t>
            </a:r>
            <a:r>
              <a:rPr kumimoji="0" sz="1200" b="0" i="0" u="none" strike="noStrike" kern="0" cap="none" spc="275" normalizeH="0" baseline="0" noProof="0" dirty="0">
                <a:ln>
                  <a:noFill/>
                </a:ln>
                <a:solidFill>
                  <a:srgbClr val="001F5F"/>
                </a:solidFill>
                <a:effectLst/>
                <a:uLnTx/>
                <a:uFillTx/>
                <a:latin typeface="Calibri"/>
                <a:cs typeface="Calibri"/>
              </a:rPr>
              <a:t> </a:t>
            </a:r>
            <a:r>
              <a:rPr kumimoji="0" sz="1200" b="0" i="0" u="none" strike="noStrike" kern="0" cap="none" spc="0" normalizeH="0" baseline="0" noProof="0" dirty="0">
                <a:ln>
                  <a:noFill/>
                </a:ln>
                <a:solidFill>
                  <a:srgbClr val="001F5F"/>
                </a:solidFill>
                <a:effectLst/>
                <a:uLnTx/>
                <a:uFillTx/>
                <a:latin typeface="Calibri"/>
                <a:cs typeface="Calibri"/>
              </a:rPr>
              <a:t>transport</a:t>
            </a:r>
            <a:r>
              <a:rPr kumimoji="0" sz="1200" b="0" i="0" u="none" strike="noStrike" kern="0" cap="none" spc="305" normalizeH="0" baseline="0" noProof="0" dirty="0">
                <a:ln>
                  <a:noFill/>
                </a:ln>
                <a:solidFill>
                  <a:srgbClr val="001F5F"/>
                </a:solidFill>
                <a:effectLst/>
                <a:uLnTx/>
                <a:uFillTx/>
                <a:latin typeface="Calibri"/>
                <a:cs typeface="Calibri"/>
              </a:rPr>
              <a:t> </a:t>
            </a:r>
            <a:r>
              <a:rPr kumimoji="0" sz="1200" b="0" i="0" u="none" strike="noStrike" kern="0" cap="none" spc="-10" normalizeH="0" baseline="0" noProof="0" dirty="0">
                <a:ln>
                  <a:noFill/>
                </a:ln>
                <a:solidFill>
                  <a:srgbClr val="001F5F"/>
                </a:solidFill>
                <a:effectLst/>
                <a:uLnTx/>
                <a:uFillTx/>
                <a:latin typeface="Calibri"/>
                <a:cs typeface="Calibri"/>
              </a:rPr>
              <a:t>permit (BVTP-</a:t>
            </a:r>
            <a:r>
              <a:rPr kumimoji="0" sz="1200" b="0" i="0" u="none" strike="noStrike" kern="0" cap="none" spc="0" normalizeH="0" baseline="0" noProof="0" dirty="0">
                <a:ln>
                  <a:noFill/>
                </a:ln>
                <a:solidFill>
                  <a:srgbClr val="001F5F"/>
                </a:solidFill>
                <a:effectLst/>
                <a:uLnTx/>
                <a:uFillTx/>
                <a:latin typeface="Calibri"/>
                <a:cs typeface="Calibri"/>
              </a:rPr>
              <a:t>001)</a:t>
            </a:r>
            <a:r>
              <a:rPr kumimoji="0" sz="1200" b="0" i="0" u="none" strike="noStrike" kern="0" cap="none" spc="305" normalizeH="0" baseline="0" noProof="0" dirty="0">
                <a:ln>
                  <a:noFill/>
                </a:ln>
                <a:solidFill>
                  <a:srgbClr val="001F5F"/>
                </a:solidFill>
                <a:effectLst/>
                <a:uLnTx/>
                <a:uFillTx/>
                <a:latin typeface="Calibri"/>
                <a:cs typeface="Calibri"/>
              </a:rPr>
              <a:t> </a:t>
            </a:r>
            <a:r>
              <a:rPr kumimoji="0" sz="1200" b="0" i="0" u="none" strike="noStrike" kern="0" cap="none" spc="0" normalizeH="0" baseline="0" noProof="0" dirty="0">
                <a:ln>
                  <a:noFill/>
                </a:ln>
                <a:solidFill>
                  <a:srgbClr val="001F5F"/>
                </a:solidFill>
                <a:effectLst/>
                <a:uLnTx/>
                <a:uFillTx/>
                <a:latin typeface="Calibri"/>
                <a:cs typeface="Calibri"/>
              </a:rPr>
              <a:t>and</a:t>
            </a:r>
            <a:r>
              <a:rPr kumimoji="0" sz="1200" b="0" i="0" u="none" strike="noStrike" kern="0" cap="none" spc="300" normalizeH="0" baseline="0" noProof="0" dirty="0">
                <a:ln>
                  <a:noFill/>
                </a:ln>
                <a:solidFill>
                  <a:srgbClr val="001F5F"/>
                </a:solidFill>
                <a:effectLst/>
                <a:uLnTx/>
                <a:uFillTx/>
                <a:latin typeface="Calibri"/>
                <a:cs typeface="Calibri"/>
              </a:rPr>
              <a:t> </a:t>
            </a:r>
            <a:r>
              <a:rPr kumimoji="0" sz="1200" b="0" i="0" u="none" strike="noStrike" kern="0" cap="none" spc="0" normalizeH="0" baseline="0" noProof="0" dirty="0">
                <a:ln>
                  <a:noFill/>
                </a:ln>
                <a:solidFill>
                  <a:srgbClr val="001F5F"/>
                </a:solidFill>
                <a:effectLst/>
                <a:uLnTx/>
                <a:uFillTx/>
                <a:latin typeface="Calibri"/>
                <a:cs typeface="Calibri"/>
              </a:rPr>
              <a:t>the</a:t>
            </a:r>
            <a:r>
              <a:rPr kumimoji="0" sz="1200" b="0" i="0" u="none" strike="noStrike" kern="0" cap="none" spc="310" normalizeH="0" baseline="0" noProof="0" dirty="0">
                <a:ln>
                  <a:noFill/>
                </a:ln>
                <a:solidFill>
                  <a:srgbClr val="001F5F"/>
                </a:solidFill>
                <a:effectLst/>
                <a:uLnTx/>
                <a:uFillTx/>
                <a:latin typeface="Calibri"/>
                <a:cs typeface="Calibri"/>
              </a:rPr>
              <a:t> </a:t>
            </a:r>
            <a:r>
              <a:rPr kumimoji="0" sz="1200" b="0" i="0" u="none" strike="noStrike" kern="0" cap="none" spc="0" normalizeH="0" baseline="0" noProof="0" dirty="0">
                <a:ln>
                  <a:noFill/>
                </a:ln>
                <a:solidFill>
                  <a:srgbClr val="001F5F"/>
                </a:solidFill>
                <a:effectLst/>
                <a:uLnTx/>
                <a:uFillTx/>
                <a:latin typeface="Calibri"/>
                <a:cs typeface="Calibri"/>
              </a:rPr>
              <a:t>permitted</a:t>
            </a:r>
            <a:r>
              <a:rPr kumimoji="0" sz="1200" b="0" i="0" u="none" strike="noStrike" kern="0" cap="none" spc="305" normalizeH="0" baseline="0" noProof="0" dirty="0">
                <a:ln>
                  <a:noFill/>
                </a:ln>
                <a:solidFill>
                  <a:srgbClr val="001F5F"/>
                </a:solidFill>
                <a:effectLst/>
                <a:uLnTx/>
                <a:uFillTx/>
                <a:latin typeface="Calibri"/>
                <a:cs typeface="Calibri"/>
              </a:rPr>
              <a:t> </a:t>
            </a:r>
            <a:r>
              <a:rPr kumimoji="0" sz="1200" b="0" i="0" u="none" strike="noStrike" kern="0" cap="none" spc="0" normalizeH="0" baseline="0" noProof="0" dirty="0">
                <a:ln>
                  <a:noFill/>
                </a:ln>
                <a:solidFill>
                  <a:srgbClr val="001F5F"/>
                </a:solidFill>
                <a:effectLst/>
                <a:uLnTx/>
                <a:uFillTx/>
                <a:latin typeface="Calibri"/>
                <a:cs typeface="Calibri"/>
              </a:rPr>
              <a:t>wells</a:t>
            </a:r>
            <a:r>
              <a:rPr kumimoji="0" sz="1200" b="0" i="0" u="none" strike="noStrike" kern="0" cap="none" spc="315" normalizeH="0" baseline="0" noProof="0" dirty="0">
                <a:ln>
                  <a:noFill/>
                </a:ln>
                <a:solidFill>
                  <a:srgbClr val="001F5F"/>
                </a:solidFill>
                <a:effectLst/>
                <a:uLnTx/>
                <a:uFillTx/>
                <a:latin typeface="Calibri"/>
                <a:cs typeface="Calibri"/>
              </a:rPr>
              <a:t> </a:t>
            </a:r>
            <a:r>
              <a:rPr kumimoji="0" sz="1200" b="0" i="0" u="none" strike="noStrike" kern="0" cap="none" spc="0" normalizeH="0" baseline="0" noProof="0" dirty="0">
                <a:ln>
                  <a:noFill/>
                </a:ln>
                <a:solidFill>
                  <a:srgbClr val="001F5F"/>
                </a:solidFill>
                <a:effectLst/>
                <a:uLnTx/>
                <a:uFillTx/>
                <a:latin typeface="Calibri"/>
                <a:cs typeface="Calibri"/>
              </a:rPr>
              <a:t>in</a:t>
            </a:r>
            <a:r>
              <a:rPr kumimoji="0" sz="1200" b="0" i="0" u="none" strike="noStrike" kern="0" cap="none" spc="300" normalizeH="0" baseline="0" noProof="0" dirty="0">
                <a:ln>
                  <a:noFill/>
                </a:ln>
                <a:solidFill>
                  <a:srgbClr val="001F5F"/>
                </a:solidFill>
                <a:effectLst/>
                <a:uLnTx/>
                <a:uFillTx/>
                <a:latin typeface="Calibri"/>
                <a:cs typeface="Calibri"/>
              </a:rPr>
              <a:t> </a:t>
            </a:r>
            <a:r>
              <a:rPr kumimoji="0" sz="1200" b="0" i="0" u="none" strike="noStrike" kern="0" cap="none" spc="0" normalizeH="0" baseline="0" noProof="0" dirty="0">
                <a:ln>
                  <a:noFill/>
                </a:ln>
                <a:solidFill>
                  <a:srgbClr val="001F5F"/>
                </a:solidFill>
                <a:effectLst/>
                <a:uLnTx/>
                <a:uFillTx/>
                <a:latin typeface="Calibri"/>
                <a:cs typeface="Calibri"/>
              </a:rPr>
              <a:t>the</a:t>
            </a:r>
            <a:r>
              <a:rPr kumimoji="0" sz="1200" b="0" i="0" u="none" strike="noStrike" kern="0" cap="none" spc="310" normalizeH="0" baseline="0" noProof="0" dirty="0">
                <a:ln>
                  <a:noFill/>
                </a:ln>
                <a:solidFill>
                  <a:srgbClr val="001F5F"/>
                </a:solidFill>
                <a:effectLst/>
                <a:uLnTx/>
                <a:uFillTx/>
                <a:latin typeface="Calibri"/>
                <a:cs typeface="Calibri"/>
              </a:rPr>
              <a:t> </a:t>
            </a:r>
            <a:r>
              <a:rPr kumimoji="0" sz="1200" b="0" i="0" u="none" strike="noStrike" kern="0" cap="none" spc="-10" normalizeH="0" baseline="0" noProof="0" dirty="0">
                <a:ln>
                  <a:noFill/>
                </a:ln>
                <a:solidFill>
                  <a:srgbClr val="001F5F"/>
                </a:solidFill>
                <a:effectLst/>
                <a:uLnTx/>
                <a:uFillTx/>
                <a:latin typeface="Calibri"/>
                <a:cs typeface="Calibri"/>
              </a:rPr>
              <a:t>transport </a:t>
            </a:r>
            <a:r>
              <a:rPr kumimoji="0" sz="1200" b="0" i="0" u="none" strike="noStrike" kern="0" cap="none" spc="0" normalizeH="0" baseline="0" noProof="0" dirty="0">
                <a:ln>
                  <a:noFill/>
                </a:ln>
                <a:solidFill>
                  <a:srgbClr val="001F5F"/>
                </a:solidFill>
                <a:effectLst/>
                <a:uLnTx/>
                <a:uFillTx/>
                <a:latin typeface="Calibri"/>
                <a:cs typeface="Calibri"/>
              </a:rPr>
              <a:t>permit</a:t>
            </a:r>
            <a:r>
              <a:rPr kumimoji="0" sz="1200" b="0" i="0" u="none" strike="noStrike" kern="0" cap="none" spc="-30" normalizeH="0" baseline="0" noProof="0" dirty="0">
                <a:ln>
                  <a:noFill/>
                </a:ln>
                <a:solidFill>
                  <a:srgbClr val="001F5F"/>
                </a:solidFill>
                <a:effectLst/>
                <a:uLnTx/>
                <a:uFillTx/>
                <a:latin typeface="Calibri"/>
                <a:cs typeface="Calibri"/>
              </a:rPr>
              <a:t> </a:t>
            </a:r>
            <a:r>
              <a:rPr kumimoji="0" sz="1200" b="0" i="0" u="none" strike="noStrike" kern="0" cap="none" spc="-10" normalizeH="0" baseline="0" noProof="0" dirty="0">
                <a:ln>
                  <a:noFill/>
                </a:ln>
                <a:solidFill>
                  <a:srgbClr val="001F5F"/>
                </a:solidFill>
                <a:effectLst/>
                <a:uLnTx/>
                <a:uFillTx/>
                <a:latin typeface="Calibri"/>
                <a:cs typeface="Calibri"/>
              </a:rPr>
              <a:t>applications</a:t>
            </a:r>
            <a:endParaRPr kumimoji="0" sz="1200" b="0" i="0" u="none" strike="noStrike" kern="0" cap="none" spc="0" normalizeH="0" baseline="0" noProof="0">
              <a:ln>
                <a:noFill/>
              </a:ln>
              <a:solidFill>
                <a:sysClr val="windowText" lastClr="000000"/>
              </a:solidFill>
              <a:effectLst/>
              <a:uLnTx/>
              <a:uFillTx/>
              <a:latin typeface="Calibri"/>
              <a:cs typeface="Calibri"/>
            </a:endParaRPr>
          </a:p>
        </p:txBody>
      </p:sp>
      <p:sp>
        <p:nvSpPr>
          <p:cNvPr id="17" name="object 17"/>
          <p:cNvSpPr txBox="1"/>
          <p:nvPr/>
        </p:nvSpPr>
        <p:spPr>
          <a:xfrm>
            <a:off x="8252586" y="6235395"/>
            <a:ext cx="3520440" cy="574675"/>
          </a:xfrm>
          <a:prstGeom prst="rect">
            <a:avLst/>
          </a:prstGeom>
        </p:spPr>
        <p:txBody>
          <a:bodyPr vert="horz" wrap="square" lIns="0" tIns="12700" rIns="0" bIns="0" rtlCol="0">
            <a:spAutoFit/>
          </a:bodyPr>
          <a:lstStyle/>
          <a:p>
            <a:pPr marL="12700" marR="5080" lvl="0" indent="0" algn="just" defTabSz="914400" eaLnBrk="1" fontAlgn="auto" latinLnBrk="0" hangingPunct="1">
              <a:lnSpc>
                <a:spcPct val="100000"/>
              </a:lnSpc>
              <a:spcBef>
                <a:spcPts val="100"/>
              </a:spcBef>
              <a:spcAft>
                <a:spcPts val="0"/>
              </a:spcAft>
              <a:buClrTx/>
              <a:buSzTx/>
              <a:buFontTx/>
              <a:buNone/>
              <a:tabLst/>
              <a:defRPr/>
            </a:pPr>
            <a:r>
              <a:rPr kumimoji="0" sz="1200" b="0" i="0" u="none" strike="noStrike" kern="0" cap="none" spc="0" normalizeH="0" baseline="0" noProof="0" dirty="0">
                <a:ln>
                  <a:noFill/>
                </a:ln>
                <a:solidFill>
                  <a:srgbClr val="001F5F"/>
                </a:solidFill>
                <a:effectLst/>
                <a:uLnTx/>
                <a:uFillTx/>
                <a:latin typeface="Calibri"/>
                <a:cs typeface="Calibri"/>
              </a:rPr>
              <a:t>100K</a:t>
            </a:r>
            <a:r>
              <a:rPr kumimoji="0" sz="1200" b="0" i="0" u="none" strike="noStrike" kern="0" cap="none" spc="200" normalizeH="0" baseline="0" noProof="0" dirty="0">
                <a:ln>
                  <a:noFill/>
                </a:ln>
                <a:solidFill>
                  <a:srgbClr val="001F5F"/>
                </a:solidFill>
                <a:effectLst/>
                <a:uLnTx/>
                <a:uFillTx/>
                <a:latin typeface="Calibri"/>
                <a:cs typeface="Calibri"/>
              </a:rPr>
              <a:t> </a:t>
            </a:r>
            <a:r>
              <a:rPr kumimoji="0" sz="1200" b="0" i="0" u="none" strike="noStrike" kern="0" cap="none" spc="0" normalizeH="0" baseline="0" noProof="0" dirty="0">
                <a:ln>
                  <a:noFill/>
                </a:ln>
                <a:solidFill>
                  <a:srgbClr val="001F5F"/>
                </a:solidFill>
                <a:effectLst/>
                <a:uLnTx/>
                <a:uFillTx/>
                <a:latin typeface="Calibri"/>
                <a:cs typeface="Calibri"/>
              </a:rPr>
              <a:t>-</a:t>
            </a:r>
            <a:r>
              <a:rPr kumimoji="0" sz="1200" b="0" i="0" u="none" strike="noStrike" kern="0" cap="none" spc="220" normalizeH="0" baseline="0" noProof="0" dirty="0">
                <a:ln>
                  <a:noFill/>
                </a:ln>
                <a:solidFill>
                  <a:srgbClr val="001F5F"/>
                </a:solidFill>
                <a:effectLst/>
                <a:uLnTx/>
                <a:uFillTx/>
                <a:latin typeface="Calibri"/>
                <a:cs typeface="Calibri"/>
              </a:rPr>
              <a:t> </a:t>
            </a:r>
            <a:r>
              <a:rPr kumimoji="0" sz="1200" b="0" i="0" u="none" strike="noStrike" kern="0" cap="none" spc="0" normalizeH="0" baseline="0" noProof="0" dirty="0">
                <a:ln>
                  <a:noFill/>
                </a:ln>
                <a:solidFill>
                  <a:srgbClr val="001F5F"/>
                </a:solidFill>
                <a:effectLst/>
                <a:uLnTx/>
                <a:uFillTx/>
                <a:latin typeface="Calibri"/>
                <a:cs typeface="Calibri"/>
              </a:rPr>
              <a:t>UWBVF</a:t>
            </a:r>
            <a:r>
              <a:rPr kumimoji="0" sz="1200" b="0" i="0" u="none" strike="noStrike" kern="0" cap="none" spc="190" normalizeH="0" baseline="0" noProof="0" dirty="0">
                <a:ln>
                  <a:noFill/>
                </a:ln>
                <a:solidFill>
                  <a:srgbClr val="001F5F"/>
                </a:solidFill>
                <a:effectLst/>
                <a:uLnTx/>
                <a:uFillTx/>
                <a:latin typeface="Calibri"/>
                <a:cs typeface="Calibri"/>
              </a:rPr>
              <a:t> </a:t>
            </a:r>
            <a:r>
              <a:rPr kumimoji="0" sz="1200" b="0" i="0" u="none" strike="noStrike" kern="0" cap="none" spc="0" normalizeH="0" baseline="0" noProof="0" dirty="0">
                <a:ln>
                  <a:noFill/>
                </a:ln>
                <a:solidFill>
                  <a:srgbClr val="001F5F"/>
                </a:solidFill>
                <a:effectLst/>
                <a:uLnTx/>
                <a:uFillTx/>
                <a:latin typeface="Calibri"/>
                <a:cs typeface="Calibri"/>
              </a:rPr>
              <a:t>wells</a:t>
            </a:r>
            <a:r>
              <a:rPr kumimoji="0" sz="1200" b="0" i="0" u="none" strike="noStrike" kern="0" cap="none" spc="220" normalizeH="0" baseline="0" noProof="0" dirty="0">
                <a:ln>
                  <a:noFill/>
                </a:ln>
                <a:solidFill>
                  <a:srgbClr val="001F5F"/>
                </a:solidFill>
                <a:effectLst/>
                <a:uLnTx/>
                <a:uFillTx/>
                <a:latin typeface="Calibri"/>
                <a:cs typeface="Calibri"/>
              </a:rPr>
              <a:t>  </a:t>
            </a:r>
            <a:r>
              <a:rPr kumimoji="0" sz="1200" b="0" i="0" u="none" strike="noStrike" kern="0" cap="none" spc="0" normalizeH="0" baseline="0" noProof="0" dirty="0">
                <a:ln>
                  <a:noFill/>
                </a:ln>
                <a:solidFill>
                  <a:srgbClr val="001F5F"/>
                </a:solidFill>
                <a:effectLst/>
                <a:uLnTx/>
                <a:uFillTx/>
                <a:latin typeface="Calibri"/>
                <a:cs typeface="Calibri"/>
              </a:rPr>
              <a:t>under</a:t>
            </a:r>
            <a:r>
              <a:rPr kumimoji="0" sz="1200" b="0" i="0" u="none" strike="noStrike" kern="0" cap="none" spc="220" normalizeH="0" baseline="0" noProof="0" dirty="0">
                <a:ln>
                  <a:noFill/>
                </a:ln>
                <a:solidFill>
                  <a:srgbClr val="001F5F"/>
                </a:solidFill>
                <a:effectLst/>
                <a:uLnTx/>
                <a:uFillTx/>
                <a:latin typeface="Calibri"/>
                <a:cs typeface="Calibri"/>
              </a:rPr>
              <a:t> </a:t>
            </a:r>
            <a:r>
              <a:rPr kumimoji="0" sz="1200" b="0" i="0" u="none" strike="noStrike" kern="0" cap="none" spc="0" normalizeH="0" baseline="0" noProof="0" dirty="0">
                <a:ln>
                  <a:noFill/>
                </a:ln>
                <a:solidFill>
                  <a:srgbClr val="001F5F"/>
                </a:solidFill>
                <a:effectLst/>
                <a:uLnTx/>
                <a:uFillTx/>
                <a:latin typeface="Calibri"/>
                <a:cs typeface="Calibri"/>
              </a:rPr>
              <a:t>existing</a:t>
            </a:r>
            <a:r>
              <a:rPr kumimoji="0" sz="1200" b="0" i="0" u="none" strike="noStrike" kern="0" cap="none" spc="210" normalizeH="0" baseline="0" noProof="0" dirty="0">
                <a:ln>
                  <a:noFill/>
                </a:ln>
                <a:solidFill>
                  <a:srgbClr val="001F5F"/>
                </a:solidFill>
                <a:effectLst/>
                <a:uLnTx/>
                <a:uFillTx/>
                <a:latin typeface="Calibri"/>
                <a:cs typeface="Calibri"/>
              </a:rPr>
              <a:t> </a:t>
            </a:r>
            <a:r>
              <a:rPr kumimoji="0" sz="1200" b="0" i="0" u="none" strike="noStrike" kern="0" cap="none" spc="0" normalizeH="0" baseline="0" noProof="0" dirty="0">
                <a:ln>
                  <a:noFill/>
                </a:ln>
                <a:solidFill>
                  <a:srgbClr val="001F5F"/>
                </a:solidFill>
                <a:effectLst/>
                <a:uLnTx/>
                <a:uFillTx/>
                <a:latin typeface="Calibri"/>
                <a:cs typeface="Calibri"/>
              </a:rPr>
              <a:t>transport</a:t>
            </a:r>
            <a:r>
              <a:rPr kumimoji="0" sz="1200" b="0" i="0" u="none" strike="noStrike" kern="0" cap="none" spc="240" normalizeH="0" baseline="0" noProof="0" dirty="0">
                <a:ln>
                  <a:noFill/>
                </a:ln>
                <a:solidFill>
                  <a:srgbClr val="001F5F"/>
                </a:solidFill>
                <a:effectLst/>
                <a:uLnTx/>
                <a:uFillTx/>
                <a:latin typeface="Calibri"/>
                <a:cs typeface="Calibri"/>
              </a:rPr>
              <a:t> </a:t>
            </a:r>
            <a:r>
              <a:rPr kumimoji="0" sz="1200" b="0" i="0" u="none" strike="noStrike" kern="0" cap="none" spc="-10" normalizeH="0" baseline="0" noProof="0" dirty="0">
                <a:ln>
                  <a:noFill/>
                </a:ln>
                <a:solidFill>
                  <a:srgbClr val="001F5F"/>
                </a:solidFill>
                <a:effectLst/>
                <a:uLnTx/>
                <a:uFillTx/>
                <a:latin typeface="Calibri"/>
                <a:cs typeface="Calibri"/>
              </a:rPr>
              <a:t>permit (BVTP-</a:t>
            </a:r>
            <a:r>
              <a:rPr kumimoji="0" sz="1200" b="0" i="0" u="none" strike="noStrike" kern="0" cap="none" spc="0" normalizeH="0" baseline="0" noProof="0" dirty="0">
                <a:ln>
                  <a:noFill/>
                </a:ln>
                <a:solidFill>
                  <a:srgbClr val="001F5F"/>
                </a:solidFill>
                <a:effectLst/>
                <a:uLnTx/>
                <a:uFillTx/>
                <a:latin typeface="Calibri"/>
                <a:cs typeface="Calibri"/>
              </a:rPr>
              <a:t>001)</a:t>
            </a:r>
            <a:r>
              <a:rPr kumimoji="0" sz="1200" b="0" i="0" u="none" strike="noStrike" kern="0" cap="none" spc="300" normalizeH="0" baseline="0" noProof="0" dirty="0">
                <a:ln>
                  <a:noFill/>
                </a:ln>
                <a:solidFill>
                  <a:srgbClr val="001F5F"/>
                </a:solidFill>
                <a:effectLst/>
                <a:uLnTx/>
                <a:uFillTx/>
                <a:latin typeface="Calibri"/>
                <a:cs typeface="Calibri"/>
              </a:rPr>
              <a:t> </a:t>
            </a:r>
            <a:r>
              <a:rPr kumimoji="0" sz="1200" b="0" i="0" u="none" strike="noStrike" kern="0" cap="none" spc="0" normalizeH="0" baseline="0" noProof="0" dirty="0">
                <a:ln>
                  <a:noFill/>
                </a:ln>
                <a:solidFill>
                  <a:srgbClr val="001F5F"/>
                </a:solidFill>
                <a:effectLst/>
                <a:uLnTx/>
                <a:uFillTx/>
                <a:latin typeface="Calibri"/>
                <a:cs typeface="Calibri"/>
              </a:rPr>
              <a:t>and</a:t>
            </a:r>
            <a:r>
              <a:rPr kumimoji="0" sz="1200" b="0" i="0" u="none" strike="noStrike" kern="0" cap="none" spc="300" normalizeH="0" baseline="0" noProof="0" dirty="0">
                <a:ln>
                  <a:noFill/>
                </a:ln>
                <a:solidFill>
                  <a:srgbClr val="001F5F"/>
                </a:solidFill>
                <a:effectLst/>
                <a:uLnTx/>
                <a:uFillTx/>
                <a:latin typeface="Calibri"/>
                <a:cs typeface="Calibri"/>
              </a:rPr>
              <a:t> </a:t>
            </a:r>
            <a:r>
              <a:rPr kumimoji="0" sz="1200" b="0" i="0" u="none" strike="noStrike" kern="0" cap="none" spc="0" normalizeH="0" baseline="0" noProof="0" dirty="0">
                <a:ln>
                  <a:noFill/>
                </a:ln>
                <a:solidFill>
                  <a:srgbClr val="001F5F"/>
                </a:solidFill>
                <a:effectLst/>
                <a:uLnTx/>
                <a:uFillTx/>
                <a:latin typeface="Calibri"/>
                <a:cs typeface="Calibri"/>
              </a:rPr>
              <a:t>the</a:t>
            </a:r>
            <a:r>
              <a:rPr kumimoji="0" sz="1200" b="0" i="0" u="none" strike="noStrike" kern="0" cap="none" spc="310" normalizeH="0" baseline="0" noProof="0" dirty="0">
                <a:ln>
                  <a:noFill/>
                </a:ln>
                <a:solidFill>
                  <a:srgbClr val="001F5F"/>
                </a:solidFill>
                <a:effectLst/>
                <a:uLnTx/>
                <a:uFillTx/>
                <a:latin typeface="Calibri"/>
                <a:cs typeface="Calibri"/>
              </a:rPr>
              <a:t> </a:t>
            </a:r>
            <a:r>
              <a:rPr kumimoji="0" sz="1200" b="0" i="0" u="none" strike="noStrike" kern="0" cap="none" spc="0" normalizeH="0" baseline="0" noProof="0" dirty="0">
                <a:ln>
                  <a:noFill/>
                </a:ln>
                <a:solidFill>
                  <a:srgbClr val="001F5F"/>
                </a:solidFill>
                <a:effectLst/>
                <a:uLnTx/>
                <a:uFillTx/>
                <a:latin typeface="Calibri"/>
                <a:cs typeface="Calibri"/>
              </a:rPr>
              <a:t>permitted</a:t>
            </a:r>
            <a:r>
              <a:rPr kumimoji="0" sz="1200" b="0" i="0" u="none" strike="noStrike" kern="0" cap="none" spc="310" normalizeH="0" baseline="0" noProof="0" dirty="0">
                <a:ln>
                  <a:noFill/>
                </a:ln>
                <a:solidFill>
                  <a:srgbClr val="001F5F"/>
                </a:solidFill>
                <a:effectLst/>
                <a:uLnTx/>
                <a:uFillTx/>
                <a:latin typeface="Calibri"/>
                <a:cs typeface="Calibri"/>
              </a:rPr>
              <a:t> </a:t>
            </a:r>
            <a:r>
              <a:rPr kumimoji="0" sz="1200" b="0" i="0" u="none" strike="noStrike" kern="0" cap="none" spc="0" normalizeH="0" baseline="0" noProof="0" dirty="0">
                <a:ln>
                  <a:noFill/>
                </a:ln>
                <a:solidFill>
                  <a:srgbClr val="001F5F"/>
                </a:solidFill>
                <a:effectLst/>
                <a:uLnTx/>
                <a:uFillTx/>
                <a:latin typeface="Calibri"/>
                <a:cs typeface="Calibri"/>
              </a:rPr>
              <a:t>wells</a:t>
            </a:r>
            <a:r>
              <a:rPr kumimoji="0" sz="1200" b="0" i="0" u="none" strike="noStrike" kern="0" cap="none" spc="315" normalizeH="0" baseline="0" noProof="0" dirty="0">
                <a:ln>
                  <a:noFill/>
                </a:ln>
                <a:solidFill>
                  <a:srgbClr val="001F5F"/>
                </a:solidFill>
                <a:effectLst/>
                <a:uLnTx/>
                <a:uFillTx/>
                <a:latin typeface="Calibri"/>
                <a:cs typeface="Calibri"/>
              </a:rPr>
              <a:t> </a:t>
            </a:r>
            <a:r>
              <a:rPr kumimoji="0" sz="1200" b="0" i="0" u="none" strike="noStrike" kern="0" cap="none" spc="0" normalizeH="0" baseline="0" noProof="0" dirty="0">
                <a:ln>
                  <a:noFill/>
                </a:ln>
                <a:solidFill>
                  <a:srgbClr val="001F5F"/>
                </a:solidFill>
                <a:effectLst/>
                <a:uLnTx/>
                <a:uFillTx/>
                <a:latin typeface="Calibri"/>
                <a:cs typeface="Calibri"/>
              </a:rPr>
              <a:t>in</a:t>
            </a:r>
            <a:r>
              <a:rPr kumimoji="0" sz="1200" b="0" i="0" u="none" strike="noStrike" kern="0" cap="none" spc="300" normalizeH="0" baseline="0" noProof="0" dirty="0">
                <a:ln>
                  <a:noFill/>
                </a:ln>
                <a:solidFill>
                  <a:srgbClr val="001F5F"/>
                </a:solidFill>
                <a:effectLst/>
                <a:uLnTx/>
                <a:uFillTx/>
                <a:latin typeface="Calibri"/>
                <a:cs typeface="Calibri"/>
              </a:rPr>
              <a:t> </a:t>
            </a:r>
            <a:r>
              <a:rPr kumimoji="0" sz="1200" b="0" i="0" u="none" strike="noStrike" kern="0" cap="none" spc="0" normalizeH="0" baseline="0" noProof="0" dirty="0">
                <a:ln>
                  <a:noFill/>
                </a:ln>
                <a:solidFill>
                  <a:srgbClr val="001F5F"/>
                </a:solidFill>
                <a:effectLst/>
                <a:uLnTx/>
                <a:uFillTx/>
                <a:latin typeface="Calibri"/>
                <a:cs typeface="Calibri"/>
              </a:rPr>
              <a:t>the</a:t>
            </a:r>
            <a:r>
              <a:rPr kumimoji="0" sz="1200" b="0" i="0" u="none" strike="noStrike" kern="0" cap="none" spc="310" normalizeH="0" baseline="0" noProof="0" dirty="0">
                <a:ln>
                  <a:noFill/>
                </a:ln>
                <a:solidFill>
                  <a:srgbClr val="001F5F"/>
                </a:solidFill>
                <a:effectLst/>
                <a:uLnTx/>
                <a:uFillTx/>
                <a:latin typeface="Calibri"/>
                <a:cs typeface="Calibri"/>
              </a:rPr>
              <a:t> </a:t>
            </a:r>
            <a:r>
              <a:rPr kumimoji="0" sz="1200" b="0" i="0" u="none" strike="noStrike" kern="0" cap="none" spc="-10" normalizeH="0" baseline="0" noProof="0" dirty="0">
                <a:ln>
                  <a:noFill/>
                </a:ln>
                <a:solidFill>
                  <a:srgbClr val="001F5F"/>
                </a:solidFill>
                <a:effectLst/>
                <a:uLnTx/>
                <a:uFillTx/>
                <a:latin typeface="Calibri"/>
                <a:cs typeface="Calibri"/>
              </a:rPr>
              <a:t>transport </a:t>
            </a:r>
            <a:r>
              <a:rPr kumimoji="0" sz="1200" b="0" i="0" u="none" strike="noStrike" kern="0" cap="none" spc="0" normalizeH="0" baseline="0" noProof="0" dirty="0">
                <a:ln>
                  <a:noFill/>
                </a:ln>
                <a:solidFill>
                  <a:srgbClr val="001F5F"/>
                </a:solidFill>
                <a:effectLst/>
                <a:uLnTx/>
                <a:uFillTx/>
                <a:latin typeface="Calibri"/>
                <a:cs typeface="Calibri"/>
              </a:rPr>
              <a:t>permit</a:t>
            </a:r>
            <a:r>
              <a:rPr kumimoji="0" sz="1200" b="0" i="0" u="none" strike="noStrike" kern="0" cap="none" spc="-30" normalizeH="0" baseline="0" noProof="0" dirty="0">
                <a:ln>
                  <a:noFill/>
                </a:ln>
                <a:solidFill>
                  <a:srgbClr val="001F5F"/>
                </a:solidFill>
                <a:effectLst/>
                <a:uLnTx/>
                <a:uFillTx/>
                <a:latin typeface="Calibri"/>
                <a:cs typeface="Calibri"/>
              </a:rPr>
              <a:t> </a:t>
            </a:r>
            <a:r>
              <a:rPr kumimoji="0" sz="1200" b="0" i="0" u="none" strike="noStrike" kern="0" cap="none" spc="-10" normalizeH="0" baseline="0" noProof="0" dirty="0">
                <a:ln>
                  <a:noFill/>
                </a:ln>
                <a:solidFill>
                  <a:srgbClr val="001F5F"/>
                </a:solidFill>
                <a:effectLst/>
                <a:uLnTx/>
                <a:uFillTx/>
                <a:latin typeface="Calibri"/>
                <a:cs typeface="Calibri"/>
              </a:rPr>
              <a:t>applications</a:t>
            </a:r>
            <a:endParaRPr kumimoji="0" sz="1200" b="0" i="0" u="none" strike="noStrike" kern="0" cap="none" spc="0" normalizeH="0" baseline="0" noProof="0">
              <a:ln>
                <a:noFill/>
              </a:ln>
              <a:solidFill>
                <a:sysClr val="windowText" lastClr="000000"/>
              </a:solidFill>
              <a:effectLst/>
              <a:uLnTx/>
              <a:uFillTx/>
              <a:latin typeface="Calibri"/>
              <a:cs typeface="Calibri"/>
            </a:endParaRPr>
          </a:p>
        </p:txBody>
      </p:sp>
    </p:spTree>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264</Words>
  <Application>Microsoft Office PowerPoint</Application>
  <PresentationFormat>Widescreen</PresentationFormat>
  <Paragraphs>27</Paragraphs>
  <Slides>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Calibri</vt:lpstr>
      <vt:lpstr>Times New Roman</vt:lpstr>
      <vt:lpstr>1_Office Theme</vt:lpstr>
      <vt:lpstr>Effects of Simulated Pumping on BVGCD Permitted and Registered Simsboro Wells</vt:lpstr>
      <vt:lpstr>AGS Estimate of the Number of BVGCD Permitted or Registered Simsboro Wells that will need to be Redrilled or have the Pump Lowered Based on All Pumping and Simulated 2059 Water Levels</vt:lpstr>
      <vt:lpstr>AGS Estimate of the Locations of BVGCD Permitted or Registered Simsboro Wells that will need to be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Alan Day</dc:creator>
  <cp:lastModifiedBy>Alan Day</cp:lastModifiedBy>
  <cp:revision>1</cp:revision>
  <dcterms:created xsi:type="dcterms:W3CDTF">2024-07-30T18:23:35Z</dcterms:created>
  <dcterms:modified xsi:type="dcterms:W3CDTF">2024-07-30T18:25:29Z</dcterms:modified>
</cp:coreProperties>
</file>