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98" r:id="rId1"/>
  </p:sldMasterIdLst>
  <p:notesMasterIdLst>
    <p:notesMasterId r:id="rId11"/>
  </p:notesMasterIdLst>
  <p:sldIdLst>
    <p:sldId id="374" r:id="rId2"/>
    <p:sldId id="540" r:id="rId3"/>
    <p:sldId id="483" r:id="rId4"/>
    <p:sldId id="484" r:id="rId5"/>
    <p:sldId id="574" r:id="rId6"/>
    <p:sldId id="588" r:id="rId7"/>
    <p:sldId id="589" r:id="rId8"/>
    <p:sldId id="590" r:id="rId9"/>
    <p:sldId id="59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21989EF-A3B1-4AA6-B4D2-C48F2384BA12}">
          <p14:sldIdLst>
            <p14:sldId id="374"/>
            <p14:sldId id="540"/>
            <p14:sldId id="483"/>
            <p14:sldId id="484"/>
            <p14:sldId id="574"/>
            <p14:sldId id="588"/>
            <p14:sldId id="589"/>
            <p14:sldId id="590"/>
            <p14:sldId id="591"/>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810DB"/>
    <a:srgbClr val="0B13EC"/>
    <a:srgbClr val="F8E502"/>
    <a:srgbClr val="040BB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CF507AD-B80F-4EEC-91D5-25856E2FEC8D}" v="2" dt="2024-07-30T19:16:04.4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912" autoAdjust="0"/>
    <p:restoredTop sz="94660"/>
  </p:normalViewPr>
  <p:slideViewPr>
    <p:cSldViewPr snapToGrid="0">
      <p:cViewPr varScale="1">
        <p:scale>
          <a:sx n="126" d="100"/>
          <a:sy n="126" d="100"/>
        </p:scale>
        <p:origin x="106" y="259"/>
      </p:cViewPr>
      <p:guideLst>
        <p:guide orient="horz" pos="2160"/>
        <p:guide pos="384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2B28EA-DDD2-4659-8121-7DBE059C3DBF}" type="datetimeFigureOut">
              <a:rPr lang="en-US" smtClean="0"/>
              <a:t>7/30/2024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3D39B5-4070-4A32-AA6D-1B61E3F42F25}" type="slidenum">
              <a:rPr lang="en-US" smtClean="0"/>
              <a:t>‹#›</a:t>
            </a:fld>
            <a:endParaRPr lang="en-US"/>
          </a:p>
        </p:txBody>
      </p:sp>
    </p:spTree>
    <p:extLst>
      <p:ext uri="{BB962C8B-B14F-4D97-AF65-F5344CB8AC3E}">
        <p14:creationId xmlns:p14="http://schemas.microsoft.com/office/powerpoint/2010/main" val="42100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223352" y="758952"/>
            <a:ext cx="5932327"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5223351" y="4455621"/>
            <a:ext cx="5935099"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5500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hasCustomPrompt="1"/>
          </p:nvPr>
        </p:nvSpPr>
        <p:spPr/>
        <p:txBody>
          <a:bodyPr/>
          <a:lstStyle/>
          <a:p>
            <a:pPr lvl="0"/>
            <a:r>
              <a:rPr lang="en-US" dirty="0"/>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2297430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88529A-616A-4A32-A658-0D24CC287C33}"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9167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12393480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5288529A-616A-4A32-A658-0D24CC287C33}" type="slidenum">
              <a:rPr lang="en-US" smtClean="0"/>
              <a:t>‹#›</a:t>
            </a:fld>
            <a:endParaRPr lang="en-US"/>
          </a:p>
        </p:txBody>
      </p:sp>
    </p:spTree>
    <p:extLst>
      <p:ext uri="{BB962C8B-B14F-4D97-AF65-F5344CB8AC3E}">
        <p14:creationId xmlns:p14="http://schemas.microsoft.com/office/powerpoint/2010/main" val="7500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288529A-616A-4A32-A658-0D24CC287C33}" type="slidenum">
              <a:rPr lang="en-US" smtClean="0"/>
              <a:t>‹#›</a:t>
            </a:fld>
            <a:endParaRPr lang="en-US"/>
          </a:p>
        </p:txBody>
      </p:sp>
    </p:spTree>
    <p:extLst>
      <p:ext uri="{BB962C8B-B14F-4D97-AF65-F5344CB8AC3E}">
        <p14:creationId xmlns:p14="http://schemas.microsoft.com/office/powerpoint/2010/main" val="157756823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665962" y="2180392"/>
            <a:ext cx="9489718" cy="3688701"/>
          </a:xfrm>
          <a:prstGeom prst="rect">
            <a:avLst/>
          </a:prstGeom>
        </p:spPr>
        <p:txBody>
          <a:bodyPr vert="horz" lIns="0" tIns="45720" rIns="0" bIns="45720" rtlCol="0">
            <a:normAutofit/>
          </a:bodyPr>
          <a:lstStyle/>
          <a:p>
            <a:pPr lvl="0"/>
            <a:r>
              <a:rPr lang="en-US" dirty="0"/>
              <a:t>Edit Master text styles</a:t>
            </a:r>
          </a:p>
          <a:p>
            <a:pPr lvl="1"/>
            <a:r>
              <a:rPr lang="en-US" dirty="0"/>
              <a:t>text</a:t>
            </a:r>
          </a:p>
          <a:p>
            <a:pPr lvl="0"/>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288529A-616A-4A32-A658-0D24CC287C33}"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25553193"/>
      </p:ext>
    </p:extLst>
  </p:cSld>
  <p:clrMap bg1="lt1" tx1="dk1" bg2="lt2" tx2="dk2" accent1="accent1" accent2="accent2" accent3="accent3" accent4="accent4" accent5="accent5" accent6="accent6" hlink="hlink" folHlink="folHlink"/>
  <p:sldLayoutIdLst>
    <p:sldLayoutId id="2147483899" r:id="rId1"/>
    <p:sldLayoutId id="2147483900" r:id="rId2"/>
    <p:sldLayoutId id="2147483901" r:id="rId3"/>
    <p:sldLayoutId id="2147483904" r:id="rId4"/>
    <p:sldLayoutId id="2147483905" r:id="rId5"/>
    <p:sldLayoutId id="2147483906" r:id="rId6"/>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514350" indent="-514350" algn="l" defTabSz="914400" rtl="0" eaLnBrk="1" latinLnBrk="0" hangingPunct="1">
        <a:lnSpc>
          <a:spcPct val="100000"/>
        </a:lnSpc>
        <a:spcBef>
          <a:spcPts val="1200"/>
        </a:spcBef>
        <a:spcAft>
          <a:spcPts val="1800"/>
        </a:spcAft>
        <a:buClr>
          <a:schemeClr val="accent1"/>
        </a:buClr>
        <a:buSzPct val="100000"/>
        <a:buFont typeface="+mj-lt"/>
        <a:buAutoNum type="arabicPeriod"/>
        <a:defRPr sz="3200" kern="1200">
          <a:solidFill>
            <a:schemeClr val="tx1"/>
          </a:solidFill>
          <a:latin typeface="+mn-lt"/>
          <a:ea typeface="+mn-ea"/>
          <a:cs typeface="+mn-cs"/>
        </a:defRPr>
      </a:lvl1pPr>
      <a:lvl2pPr marL="715518" indent="-514350" algn="l" defTabSz="914400" rtl="0" eaLnBrk="1" latinLnBrk="0" hangingPunct="1">
        <a:lnSpc>
          <a:spcPct val="100000"/>
        </a:lnSpc>
        <a:spcBef>
          <a:spcPts val="1200"/>
        </a:spcBef>
        <a:spcAft>
          <a:spcPts val="1800"/>
        </a:spcAft>
        <a:buClr>
          <a:schemeClr val="accent1"/>
        </a:buClr>
        <a:buFont typeface="+mj-lt"/>
        <a:buAutoNum type="alphaLcParenR"/>
        <a:defRPr sz="32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2779F603-B669-4AD6-82F9-E09F76165B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5431041" y="639097"/>
            <a:ext cx="6112030" cy="3686015"/>
          </a:xfrm>
        </p:spPr>
        <p:txBody>
          <a:bodyPr>
            <a:normAutofit/>
          </a:bodyPr>
          <a:lstStyle/>
          <a:p>
            <a:r>
              <a:rPr lang="en-US" sz="5400" b="1" dirty="0">
                <a:latin typeface="Avenir" charset="0"/>
                <a:ea typeface="Avenir" charset="0"/>
                <a:cs typeface="Avenir" charset="0"/>
              </a:rPr>
              <a:t>GMA 12 Meeting</a:t>
            </a:r>
            <a:endParaRPr lang="en-US" sz="5400" b="1" dirty="0">
              <a:latin typeface="Minion Pro" panose="02040703060306020203" pitchFamily="18" charset="0"/>
              <a:ea typeface="Avenir" charset="0"/>
              <a:cs typeface="Avenir" charset="0"/>
            </a:endParaRPr>
          </a:p>
        </p:txBody>
      </p:sp>
      <p:sp>
        <p:nvSpPr>
          <p:cNvPr id="3" name="Subtitle 2"/>
          <p:cNvSpPr>
            <a:spLocks noGrp="1"/>
          </p:cNvSpPr>
          <p:nvPr>
            <p:ph type="subTitle" idx="1"/>
          </p:nvPr>
        </p:nvSpPr>
        <p:spPr>
          <a:xfrm>
            <a:off x="5447071" y="4651872"/>
            <a:ext cx="6112030" cy="512972"/>
          </a:xfrm>
        </p:spPr>
        <p:txBody>
          <a:bodyPr>
            <a:normAutofit/>
          </a:bodyPr>
          <a:lstStyle/>
          <a:p>
            <a:pPr>
              <a:spcBef>
                <a:spcPts val="600"/>
              </a:spcBef>
              <a:spcAft>
                <a:spcPts val="1200"/>
              </a:spcAft>
            </a:pPr>
            <a:r>
              <a:rPr lang="en-US" sz="1800" b="1" dirty="0">
                <a:solidFill>
                  <a:schemeClr val="tx1">
                    <a:lumMod val="85000"/>
                    <a:lumOff val="15000"/>
                  </a:schemeClr>
                </a:solidFill>
                <a:latin typeface="+mn-lt"/>
                <a:ea typeface="Avenir Book" charset="0"/>
                <a:cs typeface="Avenir Book" charset="0"/>
              </a:rPr>
              <a:t>July 31, 2024</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33999" y="1163529"/>
            <a:ext cx="4001315" cy="4001315"/>
          </a:xfrm>
          <a:prstGeom prst="rect">
            <a:avLst/>
          </a:prstGeom>
        </p:spPr>
      </p:pic>
      <p:cxnSp>
        <p:nvCxnSpPr>
          <p:cNvPr id="22" name="Straight Connector 21">
            <a:extLst>
              <a:ext uri="{FF2B5EF4-FFF2-40B4-BE49-F238E27FC236}">
                <a16:creationId xmlns:a16="http://schemas.microsoft.com/office/drawing/2014/main" id="{7ABFD994-C2DC-4E7D-9411-C7FF7813EF4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BC0D1FC6-352C-4C7D-825F-C4E2F6A805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6" name="Rectangle 25">
            <a:extLst>
              <a:ext uri="{FF2B5EF4-FFF2-40B4-BE49-F238E27FC236}">
                <a16:creationId xmlns:a16="http://schemas.microsoft.com/office/drawing/2014/main" id="{541AFC2C-CD98-4478-AB71-1A864026D9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Tree>
    <p:extLst>
      <p:ext uri="{BB962C8B-B14F-4D97-AF65-F5344CB8AC3E}">
        <p14:creationId xmlns:p14="http://schemas.microsoft.com/office/powerpoint/2010/main" val="187628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p:txBody>
          <a:bodyPr/>
          <a:lstStyle/>
          <a:p>
            <a:pPr marL="0" indent="0">
              <a:buNone/>
            </a:pPr>
            <a:r>
              <a:rPr lang="en-US" dirty="0"/>
              <a:t>1. Invocation</a:t>
            </a:r>
          </a:p>
          <a:p>
            <a:pPr marL="0" indent="0">
              <a:buNone/>
            </a:pPr>
            <a:r>
              <a:rPr lang="en-US" dirty="0" err="1"/>
              <a:t>2.Pledge</a:t>
            </a:r>
            <a:r>
              <a:rPr lang="en-US" dirty="0"/>
              <a:t> of Allegiance</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3122106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0" name="Group 149"/>
          <p:cNvGrpSpPr/>
          <p:nvPr/>
        </p:nvGrpSpPr>
        <p:grpSpPr>
          <a:xfrm>
            <a:off x="0" y="0"/>
            <a:ext cx="12192000" cy="6897189"/>
            <a:chOff x="0" y="0"/>
            <a:chExt cx="12192000" cy="6897189"/>
          </a:xfrm>
        </p:grpSpPr>
        <p:sp>
          <p:nvSpPr>
            <p:cNvPr id="3" name="Rectangle 2"/>
            <p:cNvSpPr/>
            <p:nvPr/>
          </p:nvSpPr>
          <p:spPr>
            <a:xfrm>
              <a:off x="0" y="0"/>
              <a:ext cx="4976949" cy="37751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4976947" y="3216665"/>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01741" y="152989"/>
              <a:ext cx="4460945" cy="280850"/>
              <a:chOff x="117582" y="96883"/>
              <a:chExt cx="4460945" cy="280850"/>
            </a:xfrm>
          </p:grpSpPr>
          <p:sp>
            <p:nvSpPr>
              <p:cNvPr id="10" name="5-Point Star 9"/>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5-Point Star 10"/>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5-Point Star 11"/>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5-Point Star 12"/>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5-Point Star 13"/>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5-Point Star 14"/>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201741" y="900837"/>
              <a:ext cx="4460945" cy="280850"/>
              <a:chOff x="117582" y="96883"/>
              <a:chExt cx="4460945" cy="280850"/>
            </a:xfrm>
          </p:grpSpPr>
          <p:sp>
            <p:nvSpPr>
              <p:cNvPr id="18" name="5-Point Star 17"/>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5-Point Star 18"/>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5-Point Star 19"/>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5-Point Star 20"/>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5-Point Star 21"/>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5-Point Star 22"/>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p:cNvGrpSpPr/>
            <p:nvPr/>
          </p:nvGrpSpPr>
          <p:grpSpPr>
            <a:xfrm>
              <a:off x="201741" y="1633446"/>
              <a:ext cx="4460945" cy="280850"/>
              <a:chOff x="117582" y="96883"/>
              <a:chExt cx="4460945" cy="280850"/>
            </a:xfrm>
          </p:grpSpPr>
          <p:sp>
            <p:nvSpPr>
              <p:cNvPr id="25" name="5-Point Star 24"/>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5-Point Star 25"/>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5-Point Star 26"/>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5-Point Star 27"/>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5-Point Star 28"/>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5-Point Star 29"/>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1" name="Group 30"/>
            <p:cNvGrpSpPr/>
            <p:nvPr/>
          </p:nvGrpSpPr>
          <p:grpSpPr>
            <a:xfrm>
              <a:off x="195224" y="2366055"/>
              <a:ext cx="4460945" cy="280850"/>
              <a:chOff x="117582" y="96883"/>
              <a:chExt cx="4460945" cy="280850"/>
            </a:xfrm>
          </p:grpSpPr>
          <p:sp>
            <p:nvSpPr>
              <p:cNvPr id="32" name="5-Point Star 31"/>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5-Point Star 32"/>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5-Point Star 33"/>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5-Point Star 34"/>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5-Point Star 35"/>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5-Point Star 36"/>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p:cNvGrpSpPr/>
            <p:nvPr/>
          </p:nvGrpSpPr>
          <p:grpSpPr>
            <a:xfrm>
              <a:off x="195224" y="3187341"/>
              <a:ext cx="4460945" cy="280850"/>
              <a:chOff x="117582" y="96883"/>
              <a:chExt cx="4460945" cy="280850"/>
            </a:xfrm>
          </p:grpSpPr>
          <p:sp>
            <p:nvSpPr>
              <p:cNvPr id="39" name="5-Point Star 38"/>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5-Point Star 39"/>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5-Point Star 40"/>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5-Point Star 41"/>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5-Point Star 42"/>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5-Point Star 43"/>
              <p:cNvSpPr/>
              <p:nvPr/>
            </p:nvSpPr>
            <p:spPr>
              <a:xfrm>
                <a:off x="4297677"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p:cNvGrpSpPr/>
            <p:nvPr/>
          </p:nvGrpSpPr>
          <p:grpSpPr>
            <a:xfrm>
              <a:off x="613233" y="541066"/>
              <a:ext cx="3624926" cy="280850"/>
              <a:chOff x="117582" y="96883"/>
              <a:chExt cx="3624926" cy="280850"/>
            </a:xfrm>
          </p:grpSpPr>
          <p:sp>
            <p:nvSpPr>
              <p:cNvPr id="46" name="5-Point Star 45"/>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5-Point Star 46"/>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5-Point Star 47"/>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5-Point Star 48"/>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5-Point Star 49"/>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2" name="Group 51"/>
            <p:cNvGrpSpPr/>
            <p:nvPr/>
          </p:nvGrpSpPr>
          <p:grpSpPr>
            <a:xfrm>
              <a:off x="613256" y="1305786"/>
              <a:ext cx="3624926" cy="280850"/>
              <a:chOff x="117582" y="96883"/>
              <a:chExt cx="3624926" cy="280850"/>
            </a:xfrm>
          </p:grpSpPr>
          <p:sp>
            <p:nvSpPr>
              <p:cNvPr id="53" name="5-Point Star 52"/>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5-Point Star 53"/>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5-Point Star 54"/>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5-Point Star 55"/>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5-Point Star 56"/>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8" name="Group 57"/>
            <p:cNvGrpSpPr/>
            <p:nvPr/>
          </p:nvGrpSpPr>
          <p:grpSpPr>
            <a:xfrm>
              <a:off x="626319" y="1999206"/>
              <a:ext cx="3624926" cy="280850"/>
              <a:chOff x="117582" y="96883"/>
              <a:chExt cx="3624926" cy="280850"/>
            </a:xfrm>
          </p:grpSpPr>
          <p:sp>
            <p:nvSpPr>
              <p:cNvPr id="59" name="5-Point Star 58"/>
              <p:cNvSpPr/>
              <p:nvPr/>
            </p:nvSpPr>
            <p:spPr>
              <a:xfrm>
                <a:off x="117582"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5-Point Star 59"/>
              <p:cNvSpPr/>
              <p:nvPr/>
            </p:nvSpPr>
            <p:spPr>
              <a:xfrm>
                <a:off x="953601"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5-Point Star 60"/>
              <p:cNvSpPr/>
              <p:nvPr/>
            </p:nvSpPr>
            <p:spPr>
              <a:xfrm>
                <a:off x="1789620"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5-Point Star 61"/>
              <p:cNvSpPr/>
              <p:nvPr/>
            </p:nvSpPr>
            <p:spPr>
              <a:xfrm>
                <a:off x="2625639"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5-Point Star 62"/>
              <p:cNvSpPr/>
              <p:nvPr/>
            </p:nvSpPr>
            <p:spPr>
              <a:xfrm>
                <a:off x="3461658" y="96883"/>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4" name="Group 63"/>
            <p:cNvGrpSpPr/>
            <p:nvPr/>
          </p:nvGrpSpPr>
          <p:grpSpPr>
            <a:xfrm>
              <a:off x="613233" y="2773682"/>
              <a:ext cx="3624926" cy="280850"/>
              <a:chOff x="117582" y="123009"/>
              <a:chExt cx="3624926" cy="280850"/>
            </a:xfrm>
          </p:grpSpPr>
          <p:sp>
            <p:nvSpPr>
              <p:cNvPr id="65" name="5-Point Star 64"/>
              <p:cNvSpPr/>
              <p:nvPr/>
            </p:nvSpPr>
            <p:spPr>
              <a:xfrm>
                <a:off x="117582"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5-Point Star 65"/>
              <p:cNvSpPr/>
              <p:nvPr/>
            </p:nvSpPr>
            <p:spPr>
              <a:xfrm>
                <a:off x="953601"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5-Point Star 66"/>
              <p:cNvSpPr/>
              <p:nvPr/>
            </p:nvSpPr>
            <p:spPr>
              <a:xfrm>
                <a:off x="1789620"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5-Point Star 67"/>
              <p:cNvSpPr/>
              <p:nvPr/>
            </p:nvSpPr>
            <p:spPr>
              <a:xfrm>
                <a:off x="2625639"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5-Point Star 68"/>
              <p:cNvSpPr/>
              <p:nvPr/>
            </p:nvSpPr>
            <p:spPr>
              <a:xfrm>
                <a:off x="3461658" y="123009"/>
                <a:ext cx="280850" cy="280850"/>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0" name="Rectangle 69"/>
            <p:cNvSpPr/>
            <p:nvPr/>
          </p:nvSpPr>
          <p:spPr>
            <a:xfrm>
              <a:off x="4976944" y="2141157"/>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976943" y="1044902"/>
              <a:ext cx="7215053"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Rectangle 71"/>
            <p:cNvSpPr/>
            <p:nvPr/>
          </p:nvSpPr>
          <p:spPr>
            <a:xfrm>
              <a:off x="4976943" y="0"/>
              <a:ext cx="7215053" cy="507148"/>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p:cNvSpPr/>
            <p:nvPr/>
          </p:nvSpPr>
          <p:spPr>
            <a:xfrm>
              <a:off x="0" y="4281415"/>
              <a:ext cx="12191996"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73"/>
            <p:cNvSpPr/>
            <p:nvPr/>
          </p:nvSpPr>
          <p:spPr>
            <a:xfrm>
              <a:off x="0" y="5349239"/>
              <a:ext cx="12191996" cy="54211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Rectangle 74"/>
            <p:cNvSpPr/>
            <p:nvPr/>
          </p:nvSpPr>
          <p:spPr>
            <a:xfrm>
              <a:off x="0" y="6338688"/>
              <a:ext cx="12191996" cy="55850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p:cNvGrpSpPr/>
          <p:nvPr/>
        </p:nvGrpSpPr>
        <p:grpSpPr>
          <a:xfrm>
            <a:off x="1230084" y="1008190"/>
            <a:ext cx="9731828" cy="4885509"/>
            <a:chOff x="1230087" y="1031966"/>
            <a:chExt cx="9731828" cy="4885509"/>
          </a:xfrm>
        </p:grpSpPr>
        <p:sp>
          <p:nvSpPr>
            <p:cNvPr id="79" name="Rectangle 78"/>
            <p:cNvSpPr/>
            <p:nvPr/>
          </p:nvSpPr>
          <p:spPr>
            <a:xfrm>
              <a:off x="1230087" y="1031966"/>
              <a:ext cx="9731828" cy="4885509"/>
            </a:xfrm>
            <a:prstGeom prst="rect">
              <a:avLst/>
            </a:prstGeom>
            <a:solidFill>
              <a:schemeClr val="bg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p:cNvSpPr txBox="1"/>
            <p:nvPr/>
          </p:nvSpPr>
          <p:spPr>
            <a:xfrm>
              <a:off x="1230087" y="1243923"/>
              <a:ext cx="9731828" cy="4647426"/>
            </a:xfrm>
            <a:prstGeom prst="rect">
              <a:avLst/>
            </a:prstGeom>
            <a:noFill/>
            <a:effectLst>
              <a:outerShdw blurRad="50800" dist="50800" dir="2400000" algn="ctr" rotWithShape="0">
                <a:srgbClr val="000000">
                  <a:alpha val="68000"/>
                </a:srgbClr>
              </a:outerShdw>
            </a:effectLst>
          </p:spPr>
          <p:txBody>
            <a:bodyPr wrap="square" rtlCol="0">
              <a:spAutoFit/>
            </a:bodyPr>
            <a:lstStyle/>
            <a:p>
              <a:pPr algn="ctr"/>
              <a:r>
                <a:rPr lang="en-US" sz="6000" dirty="0">
                  <a:solidFill>
                    <a:schemeClr val="bg1"/>
                  </a:solidFill>
                  <a:latin typeface="Avenir Medium" charset="0"/>
                  <a:ea typeface="Avenir Medium" charset="0"/>
                  <a:cs typeface="Avenir Medium" charset="0"/>
                </a:rPr>
                <a:t>The Pledge of Allegiance</a:t>
              </a:r>
            </a:p>
            <a:p>
              <a:pPr algn="ctr"/>
              <a:endParaRPr lang="en-US" sz="3600" dirty="0">
                <a:latin typeface="Avenir Medium" charset="0"/>
                <a:ea typeface="Avenir Medium" charset="0"/>
                <a:cs typeface="Avenir Medium" charset="0"/>
              </a:endParaRPr>
            </a:p>
            <a:p>
              <a:pPr algn="ctr"/>
              <a:r>
                <a:rPr lang="en-US" sz="4000" dirty="0">
                  <a:solidFill>
                    <a:schemeClr val="bg1"/>
                  </a:solidFill>
                  <a:latin typeface="Avenir Medium" charset="0"/>
                  <a:ea typeface="Avenir Medium" charset="0"/>
                  <a:cs typeface="Avenir Medium" charset="0"/>
                </a:rPr>
                <a:t>I pledge allegiance to the flag of the United States of America and to the republic for which it stands, one nation under God, indivisible, with liberty and justice for all.</a:t>
              </a:r>
            </a:p>
          </p:txBody>
        </p:sp>
      </p:grpSp>
    </p:spTree>
    <p:extLst>
      <p:ext uri="{BB962C8B-B14F-4D97-AF65-F5344CB8AC3E}">
        <p14:creationId xmlns:p14="http://schemas.microsoft.com/office/powerpoint/2010/main" val="3862248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4336869"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4336869" y="3317965"/>
            <a:ext cx="7855131" cy="3540035"/>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5-Point Star 3"/>
          <p:cNvSpPr/>
          <p:nvPr/>
        </p:nvSpPr>
        <p:spPr>
          <a:xfrm>
            <a:off x="738052" y="1770018"/>
            <a:ext cx="2860765" cy="2860765"/>
          </a:xfrm>
          <a:prstGeom prst="star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1230087" y="986246"/>
            <a:ext cx="9731828" cy="4885509"/>
          </a:xfrm>
          <a:prstGeom prst="rect">
            <a:avLst/>
          </a:prstGeom>
          <a:solidFill>
            <a:schemeClr val="bg1">
              <a:lumMod val="75000"/>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230087" y="1201783"/>
            <a:ext cx="9731828" cy="3662541"/>
          </a:xfrm>
          <a:prstGeom prst="rect">
            <a:avLst/>
          </a:prstGeom>
          <a:noFill/>
          <a:effectLst>
            <a:outerShdw blurRad="50800" dist="50800" dir="2400000" algn="ctr" rotWithShape="0">
              <a:srgbClr val="000000">
                <a:alpha val="68000"/>
              </a:srgbClr>
            </a:outerShdw>
          </a:effectLst>
        </p:spPr>
        <p:txBody>
          <a:bodyPr wrap="square" rtlCol="0">
            <a:spAutoFit/>
          </a:bodyPr>
          <a:lstStyle/>
          <a:p>
            <a:pPr algn="ctr"/>
            <a:r>
              <a:rPr lang="en-US" sz="6000" dirty="0">
                <a:solidFill>
                  <a:schemeClr val="bg1"/>
                </a:solidFill>
                <a:latin typeface="Avenir Medium" charset="0"/>
                <a:ea typeface="Avenir Medium" charset="0"/>
                <a:cs typeface="Avenir Medium" charset="0"/>
              </a:rPr>
              <a:t>Texas Pledge of Allegiance</a:t>
            </a:r>
          </a:p>
          <a:p>
            <a:pPr algn="ctr"/>
            <a:endParaRPr lang="en-US" sz="3600" dirty="0">
              <a:solidFill>
                <a:schemeClr val="bg1"/>
              </a:solidFill>
              <a:latin typeface="Avenir Medium" charset="0"/>
              <a:ea typeface="Avenir Medium" charset="0"/>
              <a:cs typeface="Avenir Medium" charset="0"/>
            </a:endParaRPr>
          </a:p>
          <a:p>
            <a:pPr algn="ctr"/>
            <a:r>
              <a:rPr lang="en-US" sz="4400" dirty="0">
                <a:solidFill>
                  <a:schemeClr val="bg1"/>
                </a:solidFill>
                <a:latin typeface="Avenir Medium" charset="0"/>
                <a:ea typeface="Avenir Medium" charset="0"/>
                <a:cs typeface="Avenir Medium" charset="0"/>
              </a:rPr>
              <a:t>Honor the Texas flag; I pledge allegiance to thee, Texas, one state under God, one and indivisible.</a:t>
            </a:r>
          </a:p>
        </p:txBody>
      </p:sp>
    </p:spTree>
    <p:extLst>
      <p:ext uri="{BB962C8B-B14F-4D97-AF65-F5344CB8AC3E}">
        <p14:creationId xmlns:p14="http://schemas.microsoft.com/office/powerpoint/2010/main" val="17418824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a:xfrm>
            <a:off x="1186903" y="1962024"/>
            <a:ext cx="10537459" cy="4299496"/>
          </a:xfrm>
        </p:spPr>
        <p:txBody>
          <a:bodyPr>
            <a:normAutofit fontScale="85000" lnSpcReduction="20000"/>
          </a:bodyPr>
          <a:lstStyle/>
          <a:p>
            <a:pPr marL="0" indent="0">
              <a:spcBef>
                <a:spcPts val="0"/>
              </a:spcBef>
              <a:buNone/>
            </a:pPr>
            <a:r>
              <a:rPr lang="en-US" b="1" dirty="0"/>
              <a:t>3. </a:t>
            </a:r>
            <a:r>
              <a:rPr lang="en-US" dirty="0"/>
              <a:t>Call meeting to order and establish quorum</a:t>
            </a:r>
          </a:p>
          <a:p>
            <a:pPr marL="0" indent="0">
              <a:spcBef>
                <a:spcPts val="0"/>
              </a:spcBef>
              <a:buNone/>
            </a:pPr>
            <a:r>
              <a:rPr lang="en-US" b="1" dirty="0"/>
              <a:t>4. </a:t>
            </a:r>
            <a:r>
              <a:rPr lang="en-US" dirty="0"/>
              <a:t>Welcome and introductions</a:t>
            </a:r>
          </a:p>
          <a:p>
            <a:pPr marL="0" indent="0">
              <a:spcBef>
                <a:spcPts val="0"/>
              </a:spcBef>
              <a:buNone/>
            </a:pPr>
            <a:r>
              <a:rPr lang="en-US" b="1" dirty="0"/>
              <a:t>5. </a:t>
            </a:r>
            <a:r>
              <a:rPr lang="en-US" dirty="0"/>
              <a:t>Public comment on agenda items</a:t>
            </a:r>
          </a:p>
          <a:p>
            <a:pPr marL="0" indent="0">
              <a:spcBef>
                <a:spcPts val="0"/>
              </a:spcBef>
              <a:buNone/>
            </a:pPr>
            <a:r>
              <a:rPr lang="en-US" b="1" dirty="0"/>
              <a:t>6. </a:t>
            </a:r>
            <a:r>
              <a:rPr lang="en-US" dirty="0"/>
              <a:t>Minutes of May 23, 2024 GMA 12 Meeting</a:t>
            </a:r>
          </a:p>
          <a:p>
            <a:pPr marL="0" indent="0">
              <a:spcBef>
                <a:spcPts val="0"/>
              </a:spcBef>
              <a:buNone/>
            </a:pPr>
            <a:r>
              <a:rPr lang="en-US" b="1" dirty="0"/>
              <a:t>7. </a:t>
            </a:r>
            <a:r>
              <a:rPr lang="en-US" dirty="0"/>
              <a:t>Discussion of presentations and comments received by GMA 12 to date, including reports by GCDs in GMA 12 at May 23, 2024 GMA 12 meeting</a:t>
            </a:r>
          </a:p>
          <a:p>
            <a:pPr marL="0" indent="0">
              <a:spcBef>
                <a:spcPts val="0"/>
              </a:spcBef>
              <a:buNone/>
            </a:pPr>
            <a:r>
              <a:rPr lang="en-US" b="1" dirty="0"/>
              <a:t>8. </a:t>
            </a:r>
            <a:r>
              <a:rPr lang="en-US" dirty="0"/>
              <a:t>Discussion and possible action regarding existing DFCs, alternate DFC methods and parallel tracks</a:t>
            </a:r>
          </a:p>
          <a:p>
            <a:pPr marL="0" indent="0">
              <a:buNone/>
            </a:pPr>
            <a:endParaRPr lang="en-US" dirty="0"/>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21736707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a:xfrm>
            <a:off x="1097281" y="1822744"/>
            <a:ext cx="10359970" cy="4529611"/>
          </a:xfrm>
        </p:spPr>
        <p:txBody>
          <a:bodyPr>
            <a:noAutofit/>
          </a:bodyPr>
          <a:lstStyle/>
          <a:p>
            <a:pPr marL="284163" indent="-284163">
              <a:buNone/>
            </a:pPr>
            <a:r>
              <a:rPr lang="en-US" sz="2000" b="1" dirty="0"/>
              <a:t>9. </a:t>
            </a:r>
            <a:r>
              <a:rPr lang="en-US" sz="2000" dirty="0"/>
              <a:t>Discussion of comments received on first 3 factors of Chapter 36.108(d) to be considered in adoption of Desired Future Conditions as presented to GMA 12 October 26, 2023:</a:t>
            </a:r>
          </a:p>
          <a:p>
            <a:pPr marL="684213" lvl="1" indent="-223838">
              <a:spcBef>
                <a:spcPts val="0"/>
              </a:spcBef>
              <a:spcAft>
                <a:spcPts val="600"/>
              </a:spcAft>
              <a:buNone/>
            </a:pPr>
            <a:r>
              <a:rPr lang="en-US" sz="2000" b="1" dirty="0"/>
              <a:t>a. </a:t>
            </a:r>
            <a:r>
              <a:rPr lang="en-US" sz="2000" dirty="0"/>
              <a:t>aquifer uses or conditions within the management area, including conditions that differ substantially from one geographic area to another; </a:t>
            </a:r>
          </a:p>
          <a:p>
            <a:pPr marL="684213" lvl="1" indent="-223838">
              <a:spcBef>
                <a:spcPts val="0"/>
              </a:spcBef>
              <a:spcAft>
                <a:spcPts val="600"/>
              </a:spcAft>
              <a:buNone/>
            </a:pPr>
            <a:r>
              <a:rPr lang="en-US" sz="2000" b="1" dirty="0"/>
              <a:t>b. </a:t>
            </a:r>
            <a:r>
              <a:rPr lang="en-US" sz="2000" dirty="0"/>
              <a:t>the water supply needs and water management strategies included in the state water plan; </a:t>
            </a:r>
          </a:p>
          <a:p>
            <a:pPr marL="684213" lvl="1" indent="-223838">
              <a:spcBef>
                <a:spcPts val="0"/>
              </a:spcBef>
              <a:spcAft>
                <a:spcPts val="600"/>
              </a:spcAft>
              <a:buNone/>
            </a:pPr>
            <a:r>
              <a:rPr lang="en-US" sz="2000" b="1" dirty="0"/>
              <a:t>c. </a:t>
            </a:r>
            <a:r>
              <a:rPr lang="en-US" sz="2000" dirty="0"/>
              <a:t>hydrological conditions, including for each aquifer in the management area the total estimated recoverable storage as provided by the executive administrator, and the average annual recharge, inflows, and discharge</a:t>
            </a:r>
          </a:p>
          <a:p>
            <a:pPr marL="400050" indent="-400050">
              <a:buNone/>
            </a:pPr>
            <a:r>
              <a:rPr lang="en-US" sz="2000" b="1" dirty="0"/>
              <a:t>10. </a:t>
            </a:r>
            <a:r>
              <a:rPr lang="en-US" sz="2000" dirty="0"/>
              <a:t>Review, discussion and possible action regarding open GMA 12 action items and the adoption of a GMA 12 action item list</a:t>
            </a:r>
          </a:p>
        </p:txBody>
      </p:sp>
    </p:spTree>
    <p:extLst>
      <p:ext uri="{BB962C8B-B14F-4D97-AF65-F5344CB8AC3E}">
        <p14:creationId xmlns:p14="http://schemas.microsoft.com/office/powerpoint/2010/main" val="2229923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a:xfrm>
            <a:off x="1097280" y="1943857"/>
            <a:ext cx="10058400" cy="4154161"/>
          </a:xfrm>
        </p:spPr>
        <p:txBody>
          <a:bodyPr>
            <a:normAutofit fontScale="47500" lnSpcReduction="20000"/>
          </a:bodyPr>
          <a:lstStyle/>
          <a:p>
            <a:pPr marL="460375" indent="-460375">
              <a:spcBef>
                <a:spcPts val="0"/>
              </a:spcBef>
              <a:spcAft>
                <a:spcPts val="1200"/>
              </a:spcAft>
              <a:buNone/>
            </a:pPr>
            <a:r>
              <a:rPr lang="en-US" sz="4600" b="1" dirty="0"/>
              <a:t>11. </a:t>
            </a:r>
            <a:r>
              <a:rPr lang="en-US" sz="4600" dirty="0"/>
              <a:t>Discussion of timing for considerations of factors of additional six factors of Chapter 36.108(d) to be considered in adoption of Desired Future Conditions:</a:t>
            </a:r>
          </a:p>
          <a:p>
            <a:pPr marL="914400" lvl="1" indent="-284163">
              <a:spcBef>
                <a:spcPts val="0"/>
              </a:spcBef>
              <a:spcAft>
                <a:spcPts val="600"/>
              </a:spcAft>
              <a:buNone/>
            </a:pPr>
            <a:r>
              <a:rPr lang="en-US" sz="4600" b="1" dirty="0"/>
              <a:t>a. </a:t>
            </a:r>
            <a:r>
              <a:rPr lang="en-US" sz="4600" dirty="0"/>
              <a:t>Other environmental impacts, including impacts on spring flow and other interactions between groundwater and surface water; </a:t>
            </a:r>
          </a:p>
          <a:p>
            <a:pPr marL="914400" lvl="1" indent="-284163">
              <a:spcBef>
                <a:spcPts val="0"/>
              </a:spcBef>
              <a:spcAft>
                <a:spcPts val="600"/>
              </a:spcAft>
              <a:buNone/>
            </a:pPr>
            <a:r>
              <a:rPr lang="en-US" sz="4600" b="1" dirty="0"/>
              <a:t>b. </a:t>
            </a:r>
            <a:r>
              <a:rPr lang="en-US" sz="4600" dirty="0"/>
              <a:t>The impact on subsidence; </a:t>
            </a:r>
          </a:p>
          <a:p>
            <a:pPr marL="914400" lvl="1" indent="-284163">
              <a:spcBef>
                <a:spcPts val="0"/>
              </a:spcBef>
              <a:spcAft>
                <a:spcPts val="600"/>
              </a:spcAft>
              <a:buNone/>
            </a:pPr>
            <a:r>
              <a:rPr lang="en-US" sz="4600" b="1" dirty="0"/>
              <a:t>c. </a:t>
            </a:r>
            <a:r>
              <a:rPr lang="en-US" sz="4600" dirty="0"/>
              <a:t>Socioeconomic impacts reasonably expected to occur; </a:t>
            </a:r>
          </a:p>
          <a:p>
            <a:pPr marL="914400" lvl="1" indent="-284163">
              <a:spcBef>
                <a:spcPts val="0"/>
              </a:spcBef>
              <a:spcAft>
                <a:spcPts val="600"/>
              </a:spcAft>
              <a:buNone/>
            </a:pPr>
            <a:r>
              <a:rPr lang="en-US" sz="4600" b="1" dirty="0"/>
              <a:t>d. </a:t>
            </a:r>
            <a:r>
              <a:rPr lang="en-US" sz="4600" dirty="0"/>
              <a:t>the impact on the interests and rights in private property, including ownership and the rights of management area landowners and their lessees and assigns in groundwater as recognized under Section 36.002; </a:t>
            </a:r>
          </a:p>
          <a:p>
            <a:pPr marL="914400" lvl="1" indent="-284163">
              <a:spcBef>
                <a:spcPts val="0"/>
              </a:spcBef>
              <a:spcAft>
                <a:spcPts val="600"/>
              </a:spcAft>
              <a:buNone/>
            </a:pPr>
            <a:r>
              <a:rPr lang="en-US" sz="4600" b="1" dirty="0"/>
              <a:t>e. </a:t>
            </a:r>
            <a:r>
              <a:rPr lang="en-US" sz="4600" dirty="0"/>
              <a:t>the feasibility of achieving the desired future condition; and  </a:t>
            </a:r>
          </a:p>
          <a:p>
            <a:pPr marL="914400" lvl="1" indent="-284163">
              <a:spcBef>
                <a:spcPts val="0"/>
              </a:spcBef>
              <a:spcAft>
                <a:spcPts val="600"/>
              </a:spcAft>
              <a:buNone/>
            </a:pPr>
            <a:r>
              <a:rPr lang="en-US" sz="4600" b="1" dirty="0"/>
              <a:t>f. </a:t>
            </a:r>
            <a:r>
              <a:rPr lang="en-US" sz="4600" dirty="0"/>
              <a:t>any other information relevant to the specific desired future conditions. </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5737162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a:xfrm>
            <a:off x="1199015" y="1943857"/>
            <a:ext cx="9956665" cy="4154161"/>
          </a:xfrm>
        </p:spPr>
        <p:txBody>
          <a:bodyPr>
            <a:normAutofit/>
          </a:bodyPr>
          <a:lstStyle/>
          <a:p>
            <a:pPr marL="460375" indent="-460375">
              <a:spcBef>
                <a:spcPts val="0"/>
              </a:spcBef>
              <a:buNone/>
            </a:pPr>
            <a:r>
              <a:rPr lang="en-US" sz="2400" b="1" dirty="0"/>
              <a:t>12. </a:t>
            </a:r>
            <a:r>
              <a:rPr lang="en-US" sz="2400" dirty="0"/>
              <a:t>Discussion of requirements of Chapter 36.108 in adopting DFCs  </a:t>
            </a:r>
          </a:p>
          <a:p>
            <a:pPr marL="460375" indent="-460375">
              <a:spcBef>
                <a:spcPts val="0"/>
              </a:spcBef>
              <a:buNone/>
            </a:pPr>
            <a:r>
              <a:rPr lang="en-US" sz="2400" b="1" dirty="0"/>
              <a:t>13. </a:t>
            </a:r>
            <a:r>
              <a:rPr lang="en-US" sz="2400" dirty="0"/>
              <a:t>Evaluation and discussion of past and future pumping files and scenarios using the Sparta/Queen City/</a:t>
            </a:r>
            <a:r>
              <a:rPr lang="en-US" sz="2400" dirty="0" err="1"/>
              <a:t>CarrizoWilcox</a:t>
            </a:r>
            <a:r>
              <a:rPr lang="en-US" sz="2400" dirty="0"/>
              <a:t> Groundwater Availability Model (GAM) and results, including predicted water levels and water budgets </a:t>
            </a:r>
          </a:p>
          <a:p>
            <a:pPr marL="460375" indent="-460375">
              <a:spcBef>
                <a:spcPts val="0"/>
              </a:spcBef>
              <a:buNone/>
            </a:pPr>
            <a:r>
              <a:rPr lang="en-US" sz="2400" b="1" dirty="0"/>
              <a:t>14. </a:t>
            </a:r>
            <a:r>
              <a:rPr lang="en-US" sz="2400" dirty="0"/>
              <a:t>Discussion of possible groundwater summit for GCDs in GMA 12</a:t>
            </a:r>
          </a:p>
          <a:p>
            <a:pPr marL="460375" indent="-460375">
              <a:spcBef>
                <a:spcPts val="0"/>
              </a:spcBef>
              <a:buNone/>
            </a:pPr>
            <a:r>
              <a:rPr lang="en-US" sz="2400" b="1" dirty="0"/>
              <a:t>15. </a:t>
            </a:r>
            <a:r>
              <a:rPr lang="en-US" sz="2400" dirty="0"/>
              <a:t>Discussion on sharing of responsibilities and expenses of cost for work performed by each GCD in recent rounds of joint planning   </a:t>
            </a:r>
          </a:p>
          <a:p>
            <a:pPr marL="460375" indent="-460375">
              <a:spcBef>
                <a:spcPts val="0"/>
              </a:spcBef>
              <a:buNone/>
            </a:pPr>
            <a:r>
              <a:rPr lang="en-US" sz="2400" b="1" dirty="0"/>
              <a:t>16. </a:t>
            </a:r>
            <a:r>
              <a:rPr lang="en-US" sz="2400" dirty="0"/>
              <a:t>Public Comment on non-agenda items </a:t>
            </a:r>
          </a:p>
        </p:txBody>
      </p:sp>
    </p:spTree>
    <p:extLst>
      <p:ext uri="{BB962C8B-B14F-4D97-AF65-F5344CB8AC3E}">
        <p14:creationId xmlns:p14="http://schemas.microsoft.com/office/powerpoint/2010/main" val="19459283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EA586-817B-A80F-9B27-6298E3A77369}"/>
              </a:ext>
            </a:extLst>
          </p:cNvPr>
          <p:cNvSpPr>
            <a:spLocks noGrp="1"/>
          </p:cNvSpPr>
          <p:nvPr>
            <p:ph type="title"/>
          </p:nvPr>
        </p:nvSpPr>
        <p:spPr>
          <a:xfrm>
            <a:off x="1097280" y="263528"/>
            <a:ext cx="10058400" cy="1450757"/>
          </a:xfrm>
        </p:spPr>
        <p:txBody>
          <a:bodyPr/>
          <a:lstStyle/>
          <a:p>
            <a:r>
              <a:rPr lang="en-US" dirty="0"/>
              <a:t>Agenda</a:t>
            </a:r>
          </a:p>
        </p:txBody>
      </p:sp>
      <p:sp>
        <p:nvSpPr>
          <p:cNvPr id="3" name="Content Placeholder 2">
            <a:extLst>
              <a:ext uri="{FF2B5EF4-FFF2-40B4-BE49-F238E27FC236}">
                <a16:creationId xmlns:a16="http://schemas.microsoft.com/office/drawing/2014/main" id="{D7CD5E78-75AF-335F-954D-A585A7BCB925}"/>
              </a:ext>
            </a:extLst>
          </p:cNvPr>
          <p:cNvSpPr>
            <a:spLocks noGrp="1"/>
          </p:cNvSpPr>
          <p:nvPr>
            <p:ph idx="1"/>
          </p:nvPr>
        </p:nvSpPr>
        <p:spPr>
          <a:xfrm>
            <a:off x="1223237" y="1943857"/>
            <a:ext cx="9932443" cy="4154161"/>
          </a:xfrm>
        </p:spPr>
        <p:txBody>
          <a:bodyPr>
            <a:normAutofit/>
          </a:bodyPr>
          <a:lstStyle/>
          <a:p>
            <a:pPr marL="0" indent="0">
              <a:spcBef>
                <a:spcPts val="0"/>
              </a:spcBef>
              <a:spcAft>
                <a:spcPts val="1200"/>
              </a:spcAft>
              <a:buNone/>
            </a:pPr>
            <a:r>
              <a:rPr lang="en-US" sz="2200" b="1" dirty="0"/>
              <a:t>17. </a:t>
            </a:r>
            <a:r>
              <a:rPr lang="en-US" sz="2200" dirty="0"/>
              <a:t>Update from Texas Water Development Board </a:t>
            </a:r>
          </a:p>
          <a:p>
            <a:pPr marL="0" indent="0">
              <a:spcBef>
                <a:spcPts val="0"/>
              </a:spcBef>
              <a:spcAft>
                <a:spcPts val="1200"/>
              </a:spcAft>
              <a:buNone/>
            </a:pPr>
            <a:r>
              <a:rPr lang="en-US" sz="2200" b="1" dirty="0"/>
              <a:t>18. </a:t>
            </a:r>
            <a:r>
              <a:rPr lang="en-US" sz="2200" dirty="0"/>
              <a:t>Agenda items and Date for next meeting </a:t>
            </a:r>
          </a:p>
          <a:p>
            <a:pPr marL="0" indent="0">
              <a:spcBef>
                <a:spcPts val="0"/>
              </a:spcBef>
              <a:spcAft>
                <a:spcPts val="1200"/>
              </a:spcAft>
              <a:buNone/>
            </a:pPr>
            <a:r>
              <a:rPr lang="en-US" sz="2200" b="1" dirty="0"/>
              <a:t>19. </a:t>
            </a:r>
            <a:r>
              <a:rPr lang="en-US" sz="2200" dirty="0"/>
              <a:t>Adjourn </a:t>
            </a:r>
          </a:p>
          <a:p>
            <a:pPr marL="0" indent="0">
              <a:buNone/>
            </a:pPr>
            <a:endParaRPr lang="en-US" dirty="0"/>
          </a:p>
        </p:txBody>
      </p:sp>
    </p:spTree>
    <p:extLst>
      <p:ext uri="{BB962C8B-B14F-4D97-AF65-F5344CB8AC3E}">
        <p14:creationId xmlns:p14="http://schemas.microsoft.com/office/powerpoint/2010/main" val="226071514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0</TotalTime>
  <Words>532</Words>
  <Application>Microsoft Office PowerPoint</Application>
  <PresentationFormat>Widescreen</PresentationFormat>
  <Paragraphs>44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Avenir</vt:lpstr>
      <vt:lpstr>Avenir Medium</vt:lpstr>
      <vt:lpstr>Calibri</vt:lpstr>
      <vt:lpstr>Calibri Light</vt:lpstr>
      <vt:lpstr>Minion Pro</vt:lpstr>
      <vt:lpstr>Retrospect</vt:lpstr>
      <vt:lpstr>GMA 12 Meeting</vt:lpstr>
      <vt:lpstr>Agenda</vt:lpstr>
      <vt:lpstr>PowerPoint Presentation</vt:lpstr>
      <vt:lpstr>PowerPoint Presentation</vt:lpstr>
      <vt:lpstr>Agenda</vt:lpstr>
      <vt:lpstr>Agenda</vt:lpstr>
      <vt:lpstr>Agenda</vt:lpstr>
      <vt:lpstr>Agenda</vt:lpstr>
      <vt:lpstr>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2023-11-16T14:04:31Z</dcterms:created>
  <dcterms:modified xsi:type="dcterms:W3CDTF">2024-07-30T19:20:41Z</dcterms:modified>
</cp:coreProperties>
</file>