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0" r:id="rId4"/>
    <p:sldId id="259" r:id="rId5"/>
    <p:sldId id="258"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94" d="100"/>
          <a:sy n="94" d="100"/>
        </p:scale>
        <p:origin x="86" y="24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DCC171A-6760-43F8-A5AC-43F7486B26A2}" type="datetimeFigureOut">
              <a:rPr lang="en-US" smtClean="0"/>
              <a:t>2/20/2025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151FE0-44D5-4C7F-8429-5CC645B748CD}" type="slidenum">
              <a:rPr lang="en-US" smtClean="0"/>
              <a:t>‹#›</a:t>
            </a:fld>
            <a:endParaRPr lang="en-US"/>
          </a:p>
        </p:txBody>
      </p:sp>
    </p:spTree>
    <p:extLst>
      <p:ext uri="{BB962C8B-B14F-4D97-AF65-F5344CB8AC3E}">
        <p14:creationId xmlns:p14="http://schemas.microsoft.com/office/powerpoint/2010/main" val="16065004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DCC171A-6760-43F8-A5AC-43F7486B26A2}" type="datetimeFigureOut">
              <a:rPr lang="en-US" smtClean="0"/>
              <a:t>2/20/2025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151FE0-44D5-4C7F-8429-5CC645B748CD}" type="slidenum">
              <a:rPr lang="en-US" smtClean="0"/>
              <a:t>‹#›</a:t>
            </a:fld>
            <a:endParaRPr lang="en-US"/>
          </a:p>
        </p:txBody>
      </p:sp>
    </p:spTree>
    <p:extLst>
      <p:ext uri="{BB962C8B-B14F-4D97-AF65-F5344CB8AC3E}">
        <p14:creationId xmlns:p14="http://schemas.microsoft.com/office/powerpoint/2010/main" val="20517482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DCC171A-6760-43F8-A5AC-43F7486B26A2}" type="datetimeFigureOut">
              <a:rPr lang="en-US" smtClean="0"/>
              <a:t>2/20/2025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151FE0-44D5-4C7F-8429-5CC645B748CD}" type="slidenum">
              <a:rPr lang="en-US" smtClean="0"/>
              <a:t>‹#›</a:t>
            </a:fld>
            <a:endParaRPr lang="en-US"/>
          </a:p>
        </p:txBody>
      </p:sp>
    </p:spTree>
    <p:extLst>
      <p:ext uri="{BB962C8B-B14F-4D97-AF65-F5344CB8AC3E}">
        <p14:creationId xmlns:p14="http://schemas.microsoft.com/office/powerpoint/2010/main" val="31631932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DCC171A-6760-43F8-A5AC-43F7486B26A2}" type="datetimeFigureOut">
              <a:rPr lang="en-US" smtClean="0"/>
              <a:t>2/20/2025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151FE0-44D5-4C7F-8429-5CC645B748CD}" type="slidenum">
              <a:rPr lang="en-US" smtClean="0"/>
              <a:t>‹#›</a:t>
            </a:fld>
            <a:endParaRPr lang="en-US"/>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9676932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DCC171A-6760-43F8-A5AC-43F7486B26A2}" type="datetimeFigureOut">
              <a:rPr lang="en-US" smtClean="0"/>
              <a:t>2/20/2025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151FE0-44D5-4C7F-8429-5CC645B748CD}" type="slidenum">
              <a:rPr lang="en-US" smtClean="0"/>
              <a:t>‹#›</a:t>
            </a:fld>
            <a:endParaRPr lang="en-US"/>
          </a:p>
        </p:txBody>
      </p:sp>
    </p:spTree>
    <p:extLst>
      <p:ext uri="{BB962C8B-B14F-4D97-AF65-F5344CB8AC3E}">
        <p14:creationId xmlns:p14="http://schemas.microsoft.com/office/powerpoint/2010/main" val="12788971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EDCC171A-6760-43F8-A5AC-43F7486B26A2}" type="datetimeFigureOut">
              <a:rPr lang="en-US" smtClean="0"/>
              <a:t>2/20/2025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2151FE0-44D5-4C7F-8429-5CC645B748CD}" type="slidenum">
              <a:rPr lang="en-US" smtClean="0"/>
              <a:t>‹#›</a:t>
            </a:fld>
            <a:endParaRPr lang="en-US"/>
          </a:p>
        </p:txBody>
      </p:sp>
    </p:spTree>
    <p:extLst>
      <p:ext uri="{BB962C8B-B14F-4D97-AF65-F5344CB8AC3E}">
        <p14:creationId xmlns:p14="http://schemas.microsoft.com/office/powerpoint/2010/main" val="31825860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EDCC171A-6760-43F8-A5AC-43F7486B26A2}" type="datetimeFigureOut">
              <a:rPr lang="en-US" smtClean="0"/>
              <a:t>2/20/2025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2151FE0-44D5-4C7F-8429-5CC645B748CD}" type="slidenum">
              <a:rPr lang="en-US" smtClean="0"/>
              <a:t>‹#›</a:t>
            </a:fld>
            <a:endParaRPr lang="en-US"/>
          </a:p>
        </p:txBody>
      </p:sp>
    </p:spTree>
    <p:extLst>
      <p:ext uri="{BB962C8B-B14F-4D97-AF65-F5344CB8AC3E}">
        <p14:creationId xmlns:p14="http://schemas.microsoft.com/office/powerpoint/2010/main" val="19814081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CC171A-6760-43F8-A5AC-43F7486B26A2}" type="datetimeFigureOut">
              <a:rPr lang="en-US" smtClean="0"/>
              <a:t>2/20/2025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151FE0-44D5-4C7F-8429-5CC645B748CD}" type="slidenum">
              <a:rPr lang="en-US" smtClean="0"/>
              <a:t>‹#›</a:t>
            </a:fld>
            <a:endParaRPr lang="en-US"/>
          </a:p>
        </p:txBody>
      </p:sp>
    </p:spTree>
    <p:extLst>
      <p:ext uri="{BB962C8B-B14F-4D97-AF65-F5344CB8AC3E}">
        <p14:creationId xmlns:p14="http://schemas.microsoft.com/office/powerpoint/2010/main" val="3198934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CC171A-6760-43F8-A5AC-43F7486B26A2}" type="datetimeFigureOut">
              <a:rPr lang="en-US" smtClean="0"/>
              <a:t>2/20/2025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151FE0-44D5-4C7F-8429-5CC645B748CD}" type="slidenum">
              <a:rPr lang="en-US" smtClean="0"/>
              <a:t>‹#›</a:t>
            </a:fld>
            <a:endParaRPr lang="en-US"/>
          </a:p>
        </p:txBody>
      </p:sp>
    </p:spTree>
    <p:extLst>
      <p:ext uri="{BB962C8B-B14F-4D97-AF65-F5344CB8AC3E}">
        <p14:creationId xmlns:p14="http://schemas.microsoft.com/office/powerpoint/2010/main" val="1774389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CC171A-6760-43F8-A5AC-43F7486B26A2}" type="datetimeFigureOut">
              <a:rPr lang="en-US" smtClean="0"/>
              <a:t>2/20/2025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151FE0-44D5-4C7F-8429-5CC645B748CD}" type="slidenum">
              <a:rPr lang="en-US" smtClean="0"/>
              <a:t>‹#›</a:t>
            </a:fld>
            <a:endParaRPr lang="en-US"/>
          </a:p>
        </p:txBody>
      </p:sp>
    </p:spTree>
    <p:extLst>
      <p:ext uri="{BB962C8B-B14F-4D97-AF65-F5344CB8AC3E}">
        <p14:creationId xmlns:p14="http://schemas.microsoft.com/office/powerpoint/2010/main" val="19663739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a:t>Click to edit Master title style</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DCC171A-6760-43F8-A5AC-43F7486B26A2}" type="datetimeFigureOut">
              <a:rPr lang="en-US" smtClean="0"/>
              <a:t>2/20/2025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151FE0-44D5-4C7F-8429-5CC645B748CD}" type="slidenum">
              <a:rPr lang="en-US" smtClean="0"/>
              <a:t>‹#›</a:t>
            </a:fld>
            <a:endParaRPr lang="en-US"/>
          </a:p>
        </p:txBody>
      </p:sp>
    </p:spTree>
    <p:extLst>
      <p:ext uri="{BB962C8B-B14F-4D97-AF65-F5344CB8AC3E}">
        <p14:creationId xmlns:p14="http://schemas.microsoft.com/office/powerpoint/2010/main" val="11790681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DCC171A-6760-43F8-A5AC-43F7486B26A2}" type="datetimeFigureOut">
              <a:rPr lang="en-US" smtClean="0"/>
              <a:t>2/20/2025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151FE0-44D5-4C7F-8429-5CC645B748CD}" type="slidenum">
              <a:rPr lang="en-US" smtClean="0"/>
              <a:t>‹#›</a:t>
            </a:fld>
            <a:endParaRPr lang="en-US"/>
          </a:p>
        </p:txBody>
      </p:sp>
    </p:spTree>
    <p:extLst>
      <p:ext uri="{BB962C8B-B14F-4D97-AF65-F5344CB8AC3E}">
        <p14:creationId xmlns:p14="http://schemas.microsoft.com/office/powerpoint/2010/main" val="40947529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DCC171A-6760-43F8-A5AC-43F7486B26A2}" type="datetimeFigureOut">
              <a:rPr lang="en-US" smtClean="0"/>
              <a:t>2/20/2025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2151FE0-44D5-4C7F-8429-5CC645B748CD}" type="slidenum">
              <a:rPr lang="en-US" smtClean="0"/>
              <a:t>‹#›</a:t>
            </a:fld>
            <a:endParaRPr lang="en-US"/>
          </a:p>
        </p:txBody>
      </p:sp>
    </p:spTree>
    <p:extLst>
      <p:ext uri="{BB962C8B-B14F-4D97-AF65-F5344CB8AC3E}">
        <p14:creationId xmlns:p14="http://schemas.microsoft.com/office/powerpoint/2010/main" val="37562135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DCC171A-6760-43F8-A5AC-43F7486B26A2}" type="datetimeFigureOut">
              <a:rPr lang="en-US" smtClean="0"/>
              <a:t>2/20/2025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2151FE0-44D5-4C7F-8429-5CC645B748CD}" type="slidenum">
              <a:rPr lang="en-US" smtClean="0"/>
              <a:t>‹#›</a:t>
            </a:fld>
            <a:endParaRPr lang="en-US"/>
          </a:p>
        </p:txBody>
      </p:sp>
    </p:spTree>
    <p:extLst>
      <p:ext uri="{BB962C8B-B14F-4D97-AF65-F5344CB8AC3E}">
        <p14:creationId xmlns:p14="http://schemas.microsoft.com/office/powerpoint/2010/main" val="23261606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CC171A-6760-43F8-A5AC-43F7486B26A2}" type="datetimeFigureOut">
              <a:rPr lang="en-US" smtClean="0"/>
              <a:t>2/20/2025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2151FE0-44D5-4C7F-8429-5CC645B748CD}" type="slidenum">
              <a:rPr lang="en-US" smtClean="0"/>
              <a:t>‹#›</a:t>
            </a:fld>
            <a:endParaRPr lang="en-US"/>
          </a:p>
        </p:txBody>
      </p:sp>
    </p:spTree>
    <p:extLst>
      <p:ext uri="{BB962C8B-B14F-4D97-AF65-F5344CB8AC3E}">
        <p14:creationId xmlns:p14="http://schemas.microsoft.com/office/powerpoint/2010/main" val="34833859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a:t>Click to edit Master title style</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DCC171A-6760-43F8-A5AC-43F7486B26A2}" type="datetimeFigureOut">
              <a:rPr lang="en-US" smtClean="0"/>
              <a:t>2/20/2025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151FE0-44D5-4C7F-8429-5CC645B748CD}" type="slidenum">
              <a:rPr lang="en-US" smtClean="0"/>
              <a:t>‹#›</a:t>
            </a:fld>
            <a:endParaRPr lang="en-US"/>
          </a:p>
        </p:txBody>
      </p:sp>
    </p:spTree>
    <p:extLst>
      <p:ext uri="{BB962C8B-B14F-4D97-AF65-F5344CB8AC3E}">
        <p14:creationId xmlns:p14="http://schemas.microsoft.com/office/powerpoint/2010/main" val="24891137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DCC171A-6760-43F8-A5AC-43F7486B26A2}" type="datetimeFigureOut">
              <a:rPr lang="en-US" smtClean="0"/>
              <a:t>2/20/2025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151FE0-44D5-4C7F-8429-5CC645B748CD}" type="slidenum">
              <a:rPr lang="en-US" smtClean="0"/>
              <a:t>‹#›</a:t>
            </a:fld>
            <a:endParaRPr lang="en-US"/>
          </a:p>
        </p:txBody>
      </p:sp>
    </p:spTree>
    <p:extLst>
      <p:ext uri="{BB962C8B-B14F-4D97-AF65-F5344CB8AC3E}">
        <p14:creationId xmlns:p14="http://schemas.microsoft.com/office/powerpoint/2010/main" val="2370534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EDCC171A-6760-43F8-A5AC-43F7486B26A2}" type="datetimeFigureOut">
              <a:rPr lang="en-US" smtClean="0"/>
              <a:t>2/20/2025</a:t>
            </a:fld>
            <a:endParaRPr lang="en-US"/>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22151FE0-44D5-4C7F-8429-5CC645B748CD}" type="slidenum">
              <a:rPr lang="en-US" smtClean="0"/>
              <a:t>‹#›</a:t>
            </a:fld>
            <a:endParaRPr lang="en-US"/>
          </a:p>
        </p:txBody>
      </p:sp>
    </p:spTree>
    <p:extLst>
      <p:ext uri="{BB962C8B-B14F-4D97-AF65-F5344CB8AC3E}">
        <p14:creationId xmlns:p14="http://schemas.microsoft.com/office/powerpoint/2010/main" val="294846070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064491-7219-2AC8-D956-18E2924592BD}"/>
              </a:ext>
            </a:extLst>
          </p:cNvPr>
          <p:cNvSpPr>
            <a:spLocks noGrp="1"/>
          </p:cNvSpPr>
          <p:nvPr>
            <p:ph type="ctrTitle"/>
          </p:nvPr>
        </p:nvSpPr>
        <p:spPr/>
        <p:txBody>
          <a:bodyPr/>
          <a:lstStyle/>
          <a:p>
            <a:r>
              <a:rPr lang="en-US" dirty="0"/>
              <a:t>Legislative Bills</a:t>
            </a:r>
          </a:p>
        </p:txBody>
      </p:sp>
    </p:spTree>
    <p:extLst>
      <p:ext uri="{BB962C8B-B14F-4D97-AF65-F5344CB8AC3E}">
        <p14:creationId xmlns:p14="http://schemas.microsoft.com/office/powerpoint/2010/main" val="1791682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C224D6-4032-2DF2-7F82-EF40C501EAE4}"/>
              </a:ext>
            </a:extLst>
          </p:cNvPr>
          <p:cNvSpPr>
            <a:spLocks noGrp="1"/>
          </p:cNvSpPr>
          <p:nvPr>
            <p:ph type="title"/>
          </p:nvPr>
        </p:nvSpPr>
        <p:spPr/>
        <p:txBody>
          <a:bodyPr/>
          <a:lstStyle/>
          <a:p>
            <a:r>
              <a:rPr lang="en-US" dirty="0">
                <a:latin typeface="Verdana" panose="020B0604030504040204" pitchFamily="34" charset="0"/>
                <a:ea typeface="Verdana" panose="020B0604030504040204" pitchFamily="34" charset="0"/>
              </a:rPr>
              <a:t>HB 1689</a:t>
            </a:r>
          </a:p>
        </p:txBody>
      </p:sp>
      <p:sp>
        <p:nvSpPr>
          <p:cNvPr id="3" name="Content Placeholder 2">
            <a:extLst>
              <a:ext uri="{FF2B5EF4-FFF2-40B4-BE49-F238E27FC236}">
                <a16:creationId xmlns:a16="http://schemas.microsoft.com/office/drawing/2014/main" id="{D83A4B9D-A9C8-5746-0989-3275CB854E54}"/>
              </a:ext>
            </a:extLst>
          </p:cNvPr>
          <p:cNvSpPr>
            <a:spLocks noGrp="1"/>
          </p:cNvSpPr>
          <p:nvPr>
            <p:ph idx="1"/>
          </p:nvPr>
        </p:nvSpPr>
        <p:spPr>
          <a:xfrm>
            <a:off x="913795" y="2096064"/>
            <a:ext cx="10353762" cy="4761936"/>
          </a:xfrm>
        </p:spPr>
        <p:txBody>
          <a:bodyPr>
            <a:normAutofit/>
          </a:bodyPr>
          <a:lstStyle/>
          <a:p>
            <a:r>
              <a:rPr lang="en-US" sz="2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Caption: Relating to the use of certain groundwater export fees collected by a groundwater conservation district. </a:t>
            </a:r>
          </a:p>
          <a:p>
            <a:pPr lvl="1"/>
            <a:r>
              <a:rPr lang="en-US" sz="20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Would amend 36.207(b) and add 36.207(c), to allow for funds from export fees to mitigate impacts on wells located outside the district only if the district enters into an interlocal contract under Ch 791, government code, with the other district. </a:t>
            </a:r>
          </a:p>
          <a:p>
            <a:endParaRPr lang="en-US" sz="2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a:p>
            <a:r>
              <a:rPr lang="en-US" sz="2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Author: Gerdes</a:t>
            </a:r>
          </a:p>
        </p:txBody>
      </p:sp>
    </p:spTree>
    <p:extLst>
      <p:ext uri="{BB962C8B-B14F-4D97-AF65-F5344CB8AC3E}">
        <p14:creationId xmlns:p14="http://schemas.microsoft.com/office/powerpoint/2010/main" val="15677517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FFDC61-E46A-CF87-9CD7-8F54F661112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9FD0D9A-01B3-C857-15B7-63B796D31773}"/>
              </a:ext>
            </a:extLst>
          </p:cNvPr>
          <p:cNvSpPr>
            <a:spLocks noGrp="1"/>
          </p:cNvSpPr>
          <p:nvPr>
            <p:ph type="title"/>
          </p:nvPr>
        </p:nvSpPr>
        <p:spPr/>
        <p:txBody>
          <a:bodyPr/>
          <a:lstStyle/>
          <a:p>
            <a:r>
              <a:rPr lang="en-US" dirty="0">
                <a:latin typeface="Verdana" panose="020B0604030504040204" pitchFamily="34" charset="0"/>
                <a:ea typeface="Verdana" panose="020B0604030504040204" pitchFamily="34" charset="0"/>
              </a:rPr>
              <a:t>HB 1690</a:t>
            </a:r>
          </a:p>
        </p:txBody>
      </p:sp>
      <p:sp>
        <p:nvSpPr>
          <p:cNvPr id="3" name="Content Placeholder 2">
            <a:extLst>
              <a:ext uri="{FF2B5EF4-FFF2-40B4-BE49-F238E27FC236}">
                <a16:creationId xmlns:a16="http://schemas.microsoft.com/office/drawing/2014/main" id="{3A88CE0F-2198-CE2F-7EA6-2B730BCB54A7}"/>
              </a:ext>
            </a:extLst>
          </p:cNvPr>
          <p:cNvSpPr>
            <a:spLocks noGrp="1"/>
          </p:cNvSpPr>
          <p:nvPr>
            <p:ph idx="1"/>
          </p:nvPr>
        </p:nvSpPr>
        <p:spPr>
          <a:xfrm>
            <a:off x="913795" y="2096064"/>
            <a:ext cx="10353762" cy="4761936"/>
          </a:xfrm>
        </p:spPr>
        <p:txBody>
          <a:bodyPr>
            <a:normAutofit fontScale="70000" lnSpcReduction="20000"/>
          </a:bodyPr>
          <a:lstStyle/>
          <a:p>
            <a:r>
              <a:rPr lang="en-US" sz="37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Caption: Relating to an application for a permit for the transfer of groundwater out of a groundwater conservation district. </a:t>
            </a:r>
          </a:p>
          <a:p>
            <a:pPr lvl="1"/>
            <a:r>
              <a:rPr lang="en-US" sz="29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Would amend 36.122, by adding subsection (d-1) that would require a district to adopt rules that an export permit notice must be sent by certified mail to the commissioners courts in the district, the surrounding districts, and the commissioners courts in the surrounding districts. The notice must also be posted in a newspaper of general circulation in the district and the surrounding districts. </a:t>
            </a:r>
          </a:p>
          <a:p>
            <a:endParaRPr lang="en-US" sz="3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a:p>
            <a:r>
              <a:rPr lang="en-US" sz="37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Author: Gerdes</a:t>
            </a:r>
          </a:p>
        </p:txBody>
      </p:sp>
    </p:spTree>
    <p:extLst>
      <p:ext uri="{BB962C8B-B14F-4D97-AF65-F5344CB8AC3E}">
        <p14:creationId xmlns:p14="http://schemas.microsoft.com/office/powerpoint/2010/main" val="28796918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45A268-41D6-5B5D-568F-E0D720FC21D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81A391C-2234-E542-9AF3-2F10FFD98D07}"/>
              </a:ext>
            </a:extLst>
          </p:cNvPr>
          <p:cNvSpPr>
            <a:spLocks noGrp="1"/>
          </p:cNvSpPr>
          <p:nvPr>
            <p:ph type="title"/>
          </p:nvPr>
        </p:nvSpPr>
        <p:spPr/>
        <p:txBody>
          <a:bodyPr/>
          <a:lstStyle/>
          <a:p>
            <a:r>
              <a:rPr lang="en-US" dirty="0">
                <a:latin typeface="Verdana" panose="020B0604030504040204" pitchFamily="34" charset="0"/>
                <a:ea typeface="Verdana" panose="020B0604030504040204" pitchFamily="34" charset="0"/>
              </a:rPr>
              <a:t>HB 2077</a:t>
            </a:r>
          </a:p>
        </p:txBody>
      </p:sp>
      <p:sp>
        <p:nvSpPr>
          <p:cNvPr id="3" name="Content Placeholder 2">
            <a:extLst>
              <a:ext uri="{FF2B5EF4-FFF2-40B4-BE49-F238E27FC236}">
                <a16:creationId xmlns:a16="http://schemas.microsoft.com/office/drawing/2014/main" id="{018DC8AF-510C-97EE-EF95-A3DC043862F2}"/>
              </a:ext>
            </a:extLst>
          </p:cNvPr>
          <p:cNvSpPr>
            <a:spLocks noGrp="1"/>
          </p:cNvSpPr>
          <p:nvPr>
            <p:ph idx="1"/>
          </p:nvPr>
        </p:nvSpPr>
        <p:spPr>
          <a:xfrm>
            <a:off x="913795" y="2096064"/>
            <a:ext cx="10353762" cy="4761936"/>
          </a:xfrm>
        </p:spPr>
        <p:txBody>
          <a:bodyPr>
            <a:normAutofit/>
          </a:bodyPr>
          <a:lstStyle/>
          <a:p>
            <a:r>
              <a:rPr lang="en-US" sz="2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Caption: </a:t>
            </a:r>
            <a:r>
              <a:rPr lang="en-US" sz="2600" b="0" i="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Relating to persons eligible to appeal the desired future conditions adopted by a groundwater conservation district.</a:t>
            </a:r>
          </a:p>
          <a:p>
            <a:pPr lvl="1"/>
            <a:r>
              <a:rPr lang="en-US" sz="20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Changes the definition of “affected person” from definition in 36.1082 to definition in 36.3011 </a:t>
            </a:r>
          </a:p>
          <a:p>
            <a:pPr marL="457200" lvl="1" indent="0">
              <a:buNone/>
            </a:pPr>
            <a:endPar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a:p>
            <a:r>
              <a:rPr lang="en-US" sz="2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Author: Gerdes</a:t>
            </a:r>
          </a:p>
        </p:txBody>
      </p:sp>
    </p:spTree>
    <p:extLst>
      <p:ext uri="{BB962C8B-B14F-4D97-AF65-F5344CB8AC3E}">
        <p14:creationId xmlns:p14="http://schemas.microsoft.com/office/powerpoint/2010/main" val="4170935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D76C89-2636-3C5C-C5FB-70673CE0806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1E57F0C-7C2B-AEB7-57D3-362570E090D6}"/>
              </a:ext>
            </a:extLst>
          </p:cNvPr>
          <p:cNvSpPr>
            <a:spLocks noGrp="1"/>
          </p:cNvSpPr>
          <p:nvPr>
            <p:ph type="title"/>
          </p:nvPr>
        </p:nvSpPr>
        <p:spPr/>
        <p:txBody>
          <a:bodyPr/>
          <a:lstStyle/>
          <a:p>
            <a:r>
              <a:rPr lang="en-US" dirty="0">
                <a:latin typeface="Verdana" panose="020B0604030504040204" pitchFamily="34" charset="0"/>
                <a:ea typeface="Verdana" panose="020B0604030504040204" pitchFamily="34" charset="0"/>
              </a:rPr>
              <a:t>HB 2078</a:t>
            </a:r>
          </a:p>
        </p:txBody>
      </p:sp>
      <p:sp>
        <p:nvSpPr>
          <p:cNvPr id="3" name="Content Placeholder 2">
            <a:extLst>
              <a:ext uri="{FF2B5EF4-FFF2-40B4-BE49-F238E27FC236}">
                <a16:creationId xmlns:a16="http://schemas.microsoft.com/office/drawing/2014/main" id="{5EE10F6E-EC55-DCB8-EF31-E106E76845D1}"/>
              </a:ext>
            </a:extLst>
          </p:cNvPr>
          <p:cNvSpPr>
            <a:spLocks noGrp="1"/>
          </p:cNvSpPr>
          <p:nvPr>
            <p:ph idx="1"/>
          </p:nvPr>
        </p:nvSpPr>
        <p:spPr>
          <a:xfrm>
            <a:off x="913795" y="1762125"/>
            <a:ext cx="10353762" cy="4029075"/>
          </a:xfrm>
        </p:spPr>
        <p:txBody>
          <a:bodyPr>
            <a:normAutofit lnSpcReduction="10000"/>
          </a:bodyPr>
          <a:lstStyle/>
          <a:p>
            <a:r>
              <a:rPr lang="en-US" sz="2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Caption: </a:t>
            </a:r>
            <a:r>
              <a:rPr lang="en-US" sz="2600" b="0" i="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Relating to the joint planning of desired future conditions in groundwater management areas.</a:t>
            </a:r>
            <a:endParaRPr lang="en-US" sz="2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a:p>
            <a:pPr lvl="1"/>
            <a:r>
              <a:rPr lang="en-US" sz="20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Would amend sec. 36.1071(e), water code, by adding various provisions to require additional explanation in management plan and explanatory report on DFC monitoring, tracking, and achievement. Would amend sec. 36.108, water code, to require districts to adopt DFCs for each five-year period within the 50-year period</a:t>
            </a:r>
          </a:p>
          <a:p>
            <a:endParaRPr lang="en-US" sz="2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a:p>
            <a:r>
              <a:rPr lang="en-US" sz="2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Author: Gerdes</a:t>
            </a:r>
          </a:p>
        </p:txBody>
      </p:sp>
    </p:spTree>
    <p:extLst>
      <p:ext uri="{BB962C8B-B14F-4D97-AF65-F5344CB8AC3E}">
        <p14:creationId xmlns:p14="http://schemas.microsoft.com/office/powerpoint/2010/main" val="16802792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97D08C-609D-F6C0-E202-70C646A5A92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E0B6A1F-B1D4-A1C2-B9CB-DF9D1595D629}"/>
              </a:ext>
            </a:extLst>
          </p:cNvPr>
          <p:cNvSpPr>
            <a:spLocks noGrp="1"/>
          </p:cNvSpPr>
          <p:nvPr>
            <p:ph type="title"/>
          </p:nvPr>
        </p:nvSpPr>
        <p:spPr/>
        <p:txBody>
          <a:bodyPr/>
          <a:lstStyle/>
          <a:p>
            <a:r>
              <a:rPr lang="en-US" dirty="0">
                <a:latin typeface="Verdana" panose="020B0604030504040204" pitchFamily="34" charset="0"/>
                <a:ea typeface="Verdana" panose="020B0604030504040204" pitchFamily="34" charset="0"/>
              </a:rPr>
              <a:t>SB 480</a:t>
            </a:r>
          </a:p>
        </p:txBody>
      </p:sp>
      <p:sp>
        <p:nvSpPr>
          <p:cNvPr id="3" name="Content Placeholder 2">
            <a:extLst>
              <a:ext uri="{FF2B5EF4-FFF2-40B4-BE49-F238E27FC236}">
                <a16:creationId xmlns:a16="http://schemas.microsoft.com/office/drawing/2014/main" id="{07229B16-9FAF-224C-C2ED-381DF9C58786}"/>
              </a:ext>
            </a:extLst>
          </p:cNvPr>
          <p:cNvSpPr>
            <a:spLocks noGrp="1"/>
          </p:cNvSpPr>
          <p:nvPr>
            <p:ph idx="1"/>
          </p:nvPr>
        </p:nvSpPr>
        <p:spPr>
          <a:xfrm>
            <a:off x="913795" y="1762125"/>
            <a:ext cx="10353762" cy="5095875"/>
          </a:xfrm>
        </p:spPr>
        <p:txBody>
          <a:bodyPr>
            <a:normAutofit/>
          </a:bodyPr>
          <a:lstStyle/>
          <a:p>
            <a:r>
              <a:rPr lang="en-US" sz="2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Caption: </a:t>
            </a:r>
            <a:r>
              <a:rPr lang="en-US" sz="2600" dirty="0">
                <a:latin typeface="Verdana" panose="020B0604030504040204" pitchFamily="34" charset="0"/>
                <a:ea typeface="Verdana" panose="020B0604030504040204" pitchFamily="34" charset="0"/>
              </a:rPr>
              <a:t>Relating to the authority of a local government to enter into an interlocal contract with certain governmental entities to participate in water research or planning activities. </a:t>
            </a:r>
          </a:p>
          <a:p>
            <a:pPr lvl="1"/>
            <a:r>
              <a:rPr lang="en-US" sz="2000" dirty="0">
                <a:latin typeface="Verdana" panose="020B0604030504040204" pitchFamily="34" charset="0"/>
                <a:ea typeface="Verdana" panose="020B0604030504040204" pitchFamily="34" charset="0"/>
              </a:rPr>
              <a:t>Amends subchapter C, Ch 791, government code, by adding Sec. 791.038 that would allow a local government to contract with another local government, the state, or the federal government to jointly participate in research or planning activities related to water resources.</a:t>
            </a:r>
            <a:endParaRPr lang="en-US" sz="20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a:p>
            <a:endParaRPr lang="en-US" sz="2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a:p>
            <a:r>
              <a:rPr lang="en-US" sz="2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Author: Perry</a:t>
            </a:r>
          </a:p>
        </p:txBody>
      </p:sp>
    </p:spTree>
    <p:extLst>
      <p:ext uri="{BB962C8B-B14F-4D97-AF65-F5344CB8AC3E}">
        <p14:creationId xmlns:p14="http://schemas.microsoft.com/office/powerpoint/2010/main" val="429115408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docProps/app.xml><?xml version="1.0" encoding="utf-8"?>
<Properties xmlns="http://schemas.openxmlformats.org/officeDocument/2006/extended-properties" xmlns:vt="http://schemas.openxmlformats.org/officeDocument/2006/docPropsVTypes">
  <Template>TM04033921[[fn=Damask]]</Template>
  <TotalTime>38</TotalTime>
  <Words>370</Words>
  <Application>Microsoft Office PowerPoint</Application>
  <PresentationFormat>Widescreen</PresentationFormat>
  <Paragraphs>26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Bookman Old Style</vt:lpstr>
      <vt:lpstr>Rockwell</vt:lpstr>
      <vt:lpstr>Verdana</vt:lpstr>
      <vt:lpstr>Verdana</vt:lpstr>
      <vt:lpstr>Damask</vt:lpstr>
      <vt:lpstr>Legislative Bills</vt:lpstr>
      <vt:lpstr>HB 1689</vt:lpstr>
      <vt:lpstr>HB 1690</vt:lpstr>
      <vt:lpstr>HB 2077</vt:lpstr>
      <vt:lpstr>HB 2078</vt:lpstr>
      <vt:lpstr>SB 480</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Michael	Redman</dc:creator>
  <cp:lastModifiedBy>Jaclyn Wise</cp:lastModifiedBy>
  <cp:revision>2</cp:revision>
  <dcterms:created xsi:type="dcterms:W3CDTF">2025-02-20T19:48:20Z</dcterms:created>
  <dcterms:modified xsi:type="dcterms:W3CDTF">2025-02-20T20:30:02Z</dcterms:modified>
</cp:coreProperties>
</file>