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3"/>
  </p:notesMasterIdLst>
  <p:sldIdLst>
    <p:sldId id="256" r:id="rId2"/>
    <p:sldId id="269" r:id="rId3"/>
    <p:sldId id="270" r:id="rId4"/>
    <p:sldId id="271" r:id="rId5"/>
    <p:sldId id="272" r:id="rId6"/>
    <p:sldId id="273" r:id="rId7"/>
    <p:sldId id="282" r:id="rId8"/>
    <p:sldId id="287" r:id="rId9"/>
    <p:sldId id="283" r:id="rId10"/>
    <p:sldId id="284" r:id="rId11"/>
    <p:sldId id="28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54AF137B-2CE7-4595-9CDF-D5322B98B58C}">
          <p14:sldIdLst>
            <p14:sldId id="256"/>
            <p14:sldId id="269"/>
            <p14:sldId id="270"/>
            <p14:sldId id="271"/>
            <p14:sldId id="272"/>
            <p14:sldId id="273"/>
            <p14:sldId id="282"/>
            <p14:sldId id="287"/>
            <p14:sldId id="283"/>
            <p14:sldId id="284"/>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131E"/>
    <a:srgbClr val="241647"/>
    <a:srgbClr val="134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2418" autoAdjust="0"/>
  </p:normalViewPr>
  <p:slideViewPr>
    <p:cSldViewPr>
      <p:cViewPr varScale="1">
        <p:scale>
          <a:sx n="114" d="100"/>
          <a:sy n="114" d="100"/>
        </p:scale>
        <p:origin x="1506" y="114"/>
      </p:cViewPr>
      <p:guideLst>
        <p:guide orient="horz" pos="216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6D393-7E85-4A1A-8E42-F46F97DF2F32}" type="datetimeFigureOut">
              <a:rPr lang="en-US" smtClean="0"/>
              <a:t>2/18/2025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C85E64-DCFE-45E9-8407-91B9EF731F13}" type="slidenum">
              <a:rPr lang="en-US" smtClean="0"/>
              <a:t>‹#›</a:t>
            </a:fld>
            <a:endParaRPr lang="en-US"/>
          </a:p>
        </p:txBody>
      </p:sp>
    </p:spTree>
    <p:extLst>
      <p:ext uri="{BB962C8B-B14F-4D97-AF65-F5344CB8AC3E}">
        <p14:creationId xmlns:p14="http://schemas.microsoft.com/office/powerpoint/2010/main" val="2241041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Customizable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0"/>
            <a:ext cx="6553200" cy="1828800"/>
          </a:xfrm>
        </p:spPr>
        <p:txBody>
          <a:bodyPr anchor="t"/>
          <a:lstStyle>
            <a:lvl1pPr>
              <a:defRPr sz="3600" b="1" baseline="0">
                <a:solidFill>
                  <a:schemeClr val="bg1"/>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0E1C8402-5061-4DEE-AFDC-EA0F2FB0AD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97"/>
          <a:stretch/>
        </p:blipFill>
        <p:spPr>
          <a:xfrm>
            <a:off x="0" y="-34290"/>
            <a:ext cx="9144000" cy="6054090"/>
          </a:xfrm>
          <a:prstGeom prst="rect">
            <a:avLst/>
          </a:prstGeom>
        </p:spPr>
      </p:pic>
    </p:spTree>
    <p:extLst>
      <p:ext uri="{BB962C8B-B14F-4D97-AF65-F5344CB8AC3E}">
        <p14:creationId xmlns:p14="http://schemas.microsoft.com/office/powerpoint/2010/main" val="336364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11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Rectangle 1"/>
          <p:cNvSpPr/>
          <p:nvPr userDrawn="1"/>
        </p:nvSpPr>
        <p:spPr>
          <a:xfrm>
            <a:off x="-45720" y="-45720"/>
            <a:ext cx="9235440" cy="6949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78946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Water Resources">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0" y="0"/>
            <a:ext cx="9207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343400"/>
          </a:xfrm>
        </p:spPr>
        <p:txBody>
          <a:bodyPr/>
          <a:lstStyle>
            <a:lvl1pPr>
              <a:defRPr>
                <a:solidFill>
                  <a:srgbClr val="241647"/>
                </a:solidFill>
                <a:latin typeface="Segoe UI" panose="020B0502040204020203" pitchFamily="34" charset="0"/>
                <a:cs typeface="Segoe UI" panose="020B0502040204020203" pitchFamily="34" charset="0"/>
              </a:defRPr>
            </a:lvl1pPr>
            <a:lvl2pPr>
              <a:defRPr>
                <a:solidFill>
                  <a:srgbClr val="241647"/>
                </a:solidFill>
                <a:latin typeface="Segoe UI" panose="020B0502040204020203" pitchFamily="34" charset="0"/>
                <a:cs typeface="Segoe UI" panose="020B0502040204020203" pitchFamily="34" charset="0"/>
              </a:defRPr>
            </a:lvl2pPr>
            <a:lvl3pPr>
              <a:defRPr>
                <a:solidFill>
                  <a:srgbClr val="241647"/>
                </a:solidFill>
                <a:latin typeface="Segoe UI" panose="020B0502040204020203" pitchFamily="34" charset="0"/>
                <a:cs typeface="Segoe UI" panose="020B0502040204020203" pitchFamily="34" charset="0"/>
              </a:defRPr>
            </a:lvl3pPr>
            <a:lvl4pPr>
              <a:defRPr>
                <a:solidFill>
                  <a:srgbClr val="241647"/>
                </a:solidFill>
                <a:latin typeface="Segoe UI" panose="020B0502040204020203" pitchFamily="34" charset="0"/>
                <a:cs typeface="Segoe UI" panose="020B0502040204020203" pitchFamily="34" charset="0"/>
              </a:defRPr>
            </a:lvl4pPr>
            <a:lvl5pPr>
              <a:defRPr>
                <a:solidFill>
                  <a:srgbClr val="241647"/>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63231" b="32214"/>
          <a:stretch/>
        </p:blipFill>
        <p:spPr>
          <a:xfrm>
            <a:off x="-31750" y="0"/>
            <a:ext cx="9283388" cy="590550"/>
          </a:xfrm>
          <a:prstGeom prst="rect">
            <a:avLst/>
          </a:prstGeom>
        </p:spPr>
      </p:pic>
    </p:spTree>
    <p:extLst>
      <p:ext uri="{BB962C8B-B14F-4D97-AF65-F5344CB8AC3E}">
        <p14:creationId xmlns:p14="http://schemas.microsoft.com/office/powerpoint/2010/main" val="279655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nvironmental Servi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267200"/>
          </a:xfrm>
        </p:spPr>
        <p:txBody>
          <a:bodyPr/>
          <a:lstStyle>
            <a:lvl1pPr>
              <a:defRPr>
                <a:solidFill>
                  <a:srgbClr val="241647"/>
                </a:solidFill>
                <a:latin typeface="Segoe UI" panose="020B0502040204020203" pitchFamily="34" charset="0"/>
                <a:cs typeface="Segoe UI" panose="020B0502040204020203" pitchFamily="34" charset="0"/>
              </a:defRPr>
            </a:lvl1pPr>
            <a:lvl2pPr>
              <a:defRPr>
                <a:solidFill>
                  <a:srgbClr val="241647"/>
                </a:solidFill>
                <a:latin typeface="Segoe UI" panose="020B0502040204020203" pitchFamily="34" charset="0"/>
                <a:cs typeface="Segoe UI" panose="020B0502040204020203" pitchFamily="34" charset="0"/>
              </a:defRPr>
            </a:lvl2pPr>
            <a:lvl3pPr>
              <a:defRPr>
                <a:solidFill>
                  <a:srgbClr val="241647"/>
                </a:solidFill>
                <a:latin typeface="Segoe UI" panose="020B0502040204020203" pitchFamily="34" charset="0"/>
                <a:cs typeface="Segoe UI" panose="020B0502040204020203" pitchFamily="34" charset="0"/>
              </a:defRPr>
            </a:lvl3pPr>
            <a:lvl4pPr>
              <a:defRPr>
                <a:solidFill>
                  <a:srgbClr val="241647"/>
                </a:solidFill>
                <a:latin typeface="Segoe UI" panose="020B0502040204020203" pitchFamily="34" charset="0"/>
                <a:cs typeface="Segoe UI" panose="020B0502040204020203" pitchFamily="34" charset="0"/>
              </a:defRPr>
            </a:lvl4pPr>
            <a:lvl5pPr>
              <a:defRPr>
                <a:solidFill>
                  <a:srgbClr val="241647"/>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398" t="33742" r="-1448" b="58450"/>
          <a:stretch/>
        </p:blipFill>
        <p:spPr>
          <a:xfrm>
            <a:off x="-165100" y="254"/>
            <a:ext cx="9474200" cy="539496"/>
          </a:xfrm>
          <a:prstGeom prst="rect">
            <a:avLst/>
          </a:prstGeom>
        </p:spPr>
      </p:pic>
    </p:spTree>
    <p:extLst>
      <p:ext uri="{BB962C8B-B14F-4D97-AF65-F5344CB8AC3E}">
        <p14:creationId xmlns:p14="http://schemas.microsoft.com/office/powerpoint/2010/main" val="2528110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xpert Services">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0" y="0"/>
            <a:ext cx="9207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267200"/>
          </a:xfrm>
        </p:spPr>
        <p:txBody>
          <a:bodyPr/>
          <a:lstStyle>
            <a:lvl1pPr>
              <a:defRPr>
                <a:solidFill>
                  <a:srgbClr val="241647"/>
                </a:solidFill>
                <a:latin typeface="Segoe UI" panose="020B0502040204020203" pitchFamily="34" charset="0"/>
                <a:cs typeface="Segoe UI" panose="020B0502040204020203" pitchFamily="34" charset="0"/>
              </a:defRPr>
            </a:lvl1pPr>
            <a:lvl2pPr>
              <a:defRPr>
                <a:solidFill>
                  <a:srgbClr val="241647"/>
                </a:solidFill>
                <a:latin typeface="Segoe UI" panose="020B0502040204020203" pitchFamily="34" charset="0"/>
                <a:cs typeface="Segoe UI" panose="020B0502040204020203" pitchFamily="34" charset="0"/>
              </a:defRPr>
            </a:lvl2pPr>
            <a:lvl3pPr>
              <a:defRPr>
                <a:solidFill>
                  <a:srgbClr val="241647"/>
                </a:solidFill>
                <a:latin typeface="Segoe UI" panose="020B0502040204020203" pitchFamily="34" charset="0"/>
                <a:cs typeface="Segoe UI" panose="020B0502040204020203" pitchFamily="34" charset="0"/>
              </a:defRPr>
            </a:lvl3pPr>
            <a:lvl4pPr>
              <a:defRPr>
                <a:solidFill>
                  <a:srgbClr val="241647"/>
                </a:solidFill>
                <a:latin typeface="Segoe UI" panose="020B0502040204020203" pitchFamily="34" charset="0"/>
                <a:cs typeface="Segoe UI" panose="020B0502040204020203" pitchFamily="34" charset="0"/>
              </a:defRPr>
            </a:lvl4pPr>
            <a:lvl5pPr>
              <a:defRPr>
                <a:solidFill>
                  <a:srgbClr val="241647"/>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19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oil Testing &amp; Research La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676401"/>
            <a:ext cx="8229600" cy="4267200"/>
          </a:xfrm>
        </p:spPr>
        <p:txBody>
          <a:bodyPr/>
          <a:lstStyle>
            <a:lvl1pPr>
              <a:defRPr>
                <a:solidFill>
                  <a:srgbClr val="241647"/>
                </a:solidFill>
                <a:latin typeface="Segoe UI" panose="020B0502040204020203" pitchFamily="34" charset="0"/>
                <a:cs typeface="Segoe UI" panose="020B0502040204020203" pitchFamily="34" charset="0"/>
              </a:defRPr>
            </a:lvl1pPr>
            <a:lvl2pPr>
              <a:defRPr>
                <a:solidFill>
                  <a:srgbClr val="241647"/>
                </a:solidFill>
                <a:latin typeface="Segoe UI" panose="020B0502040204020203" pitchFamily="34" charset="0"/>
                <a:cs typeface="Segoe UI" panose="020B0502040204020203" pitchFamily="34" charset="0"/>
              </a:defRPr>
            </a:lvl2pPr>
            <a:lvl3pPr>
              <a:defRPr>
                <a:solidFill>
                  <a:srgbClr val="241647"/>
                </a:solidFill>
                <a:latin typeface="Segoe UI" panose="020B0502040204020203" pitchFamily="34" charset="0"/>
                <a:cs typeface="Segoe UI" panose="020B0502040204020203" pitchFamily="34" charset="0"/>
              </a:defRPr>
            </a:lvl3pPr>
            <a:lvl4pPr>
              <a:defRPr>
                <a:solidFill>
                  <a:srgbClr val="241647"/>
                </a:solidFill>
                <a:latin typeface="Segoe UI" panose="020B0502040204020203" pitchFamily="34" charset="0"/>
                <a:cs typeface="Segoe UI" panose="020B0502040204020203" pitchFamily="34" charset="0"/>
              </a:defRPr>
            </a:lvl4pPr>
            <a:lvl5pPr>
              <a:defRPr>
                <a:solidFill>
                  <a:srgbClr val="241647"/>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19" t="41128" r="4100" b="55243"/>
          <a:stretch/>
        </p:blipFill>
        <p:spPr>
          <a:xfrm>
            <a:off x="-114300" y="0"/>
            <a:ext cx="9274175" cy="539496"/>
          </a:xfrm>
          <a:prstGeom prst="rect">
            <a:avLst/>
          </a:prstGeom>
        </p:spPr>
      </p:pic>
    </p:spTree>
    <p:extLst>
      <p:ext uri="{BB962C8B-B14F-4D97-AF65-F5344CB8AC3E}">
        <p14:creationId xmlns:p14="http://schemas.microsoft.com/office/powerpoint/2010/main" val="129834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 Customizable Title, Customizable Image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8019"/>
          <a:stretch/>
        </p:blipFill>
        <p:spPr>
          <a:xfrm>
            <a:off x="-62486" y="-45720"/>
            <a:ext cx="9268972" cy="5697220"/>
          </a:xfrm>
          <a:prstGeom prst="rect">
            <a:avLst/>
          </a:prstGeom>
        </p:spPr>
      </p:pic>
      <p:sp>
        <p:nvSpPr>
          <p:cNvPr id="2" name="Title 1"/>
          <p:cNvSpPr>
            <a:spLocks noGrp="1"/>
          </p:cNvSpPr>
          <p:nvPr>
            <p:ph type="title"/>
          </p:nvPr>
        </p:nvSpPr>
        <p:spPr>
          <a:xfrm>
            <a:off x="838200" y="3429000"/>
            <a:ext cx="6553200" cy="1828800"/>
          </a:xfrm>
        </p:spPr>
        <p:txBody>
          <a:bodyPr anchor="t"/>
          <a:lstStyle>
            <a:lvl1pPr>
              <a:defRPr sz="3600" b="1" baseline="0">
                <a:solidFill>
                  <a:srgbClr val="02131E"/>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5255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Slide - Standard, Fixed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066073-6266-407F-9973-F30E2FA048A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88"/>
          <a:stretch/>
        </p:blipFill>
        <p:spPr>
          <a:xfrm>
            <a:off x="0" y="-33522"/>
            <a:ext cx="9144000" cy="6053322"/>
          </a:xfrm>
          <a:prstGeom prst="rect">
            <a:avLst/>
          </a:prstGeom>
        </p:spPr>
      </p:pic>
    </p:spTree>
    <p:extLst>
      <p:ext uri="{BB962C8B-B14F-4D97-AF65-F5344CB8AC3E}">
        <p14:creationId xmlns:p14="http://schemas.microsoft.com/office/powerpoint/2010/main" val="274245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241647"/>
                </a:solidFill>
                <a:latin typeface="Segoe UI" panose="020B0502040204020203" pitchFamily="34" charset="0"/>
                <a:cs typeface="Segoe UI" panose="020B0502040204020203" pitchFamily="34" charset="0"/>
              </a:defRPr>
            </a:lvl1pPr>
            <a:lvl2pPr>
              <a:defRPr>
                <a:solidFill>
                  <a:srgbClr val="241647"/>
                </a:solidFill>
                <a:latin typeface="Segoe UI" panose="020B0502040204020203" pitchFamily="34" charset="0"/>
                <a:cs typeface="Segoe UI" panose="020B0502040204020203" pitchFamily="34" charset="0"/>
              </a:defRPr>
            </a:lvl2pPr>
            <a:lvl3pPr>
              <a:defRPr>
                <a:solidFill>
                  <a:srgbClr val="241647"/>
                </a:solidFill>
                <a:latin typeface="Segoe UI" panose="020B0502040204020203" pitchFamily="34" charset="0"/>
                <a:cs typeface="Segoe UI" panose="020B0502040204020203" pitchFamily="34" charset="0"/>
              </a:defRPr>
            </a:lvl3pPr>
            <a:lvl4pPr>
              <a:defRPr>
                <a:solidFill>
                  <a:srgbClr val="241647"/>
                </a:solidFill>
                <a:latin typeface="Segoe UI" panose="020B0502040204020203" pitchFamily="34" charset="0"/>
                <a:cs typeface="Segoe UI" panose="020B0502040204020203" pitchFamily="34" charset="0"/>
              </a:defRPr>
            </a:lvl4pPr>
            <a:lvl5pPr>
              <a:defRPr>
                <a:solidFill>
                  <a:srgbClr val="241647"/>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877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Segoe UI" panose="020B0502040204020203" pitchFamily="34" charset="0"/>
                <a:cs typeface="Segoe UI" panose="020B0502040204020203" pitchFamily="34" charset="0"/>
              </a:defRPr>
            </a:lvl1pPr>
            <a:lvl2pPr>
              <a:defRPr sz="24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1800">
                <a:latin typeface="Segoe UI" panose="020B0502040204020203" pitchFamily="34" charset="0"/>
                <a:cs typeface="Segoe UI" panose="020B0502040204020203" pitchFamily="34" charset="0"/>
              </a:defRPr>
            </a:lvl4pPr>
            <a:lvl5pPr>
              <a:defRPr sz="18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Segoe UI" panose="020B0502040204020203" pitchFamily="34" charset="0"/>
                <a:cs typeface="Segoe UI" panose="020B0502040204020203" pitchFamily="34" charset="0"/>
              </a:defRPr>
            </a:lvl1pPr>
            <a:lvl2pPr>
              <a:defRPr sz="24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1800">
                <a:latin typeface="Segoe UI" panose="020B0502040204020203" pitchFamily="34" charset="0"/>
                <a:cs typeface="Segoe UI" panose="020B0502040204020203" pitchFamily="34" charset="0"/>
              </a:defRPr>
            </a:lvl4pPr>
            <a:lvl5pPr>
              <a:defRPr sz="18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053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7647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562600"/>
            <a:ext cx="5486400" cy="566738"/>
          </a:xfrm>
        </p:spPr>
        <p:txBody>
          <a:bodyPr anchor="b"/>
          <a:lstStyle>
            <a:lvl1pPr algn="l">
              <a:defRPr sz="2000" b="1">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4"/>
            <a:ext cx="5486400" cy="4873625"/>
          </a:xfrm>
        </p:spPr>
        <p:txBody>
          <a:bodyPr rtlCol="0">
            <a:normAutofit/>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23385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41647"/>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41647"/>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4701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45720" y="-45720"/>
            <a:ext cx="9235440" cy="6949440"/>
            <a:chOff x="-22860" y="0"/>
            <a:chExt cx="9189720" cy="6899957"/>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 y="0"/>
              <a:ext cx="9189720" cy="408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t="18515"/>
            <a:stretch>
              <a:fillRect/>
            </a:stretch>
          </p:blipFill>
          <p:spPr bwMode="auto">
            <a:xfrm>
              <a:off x="-22860" y="3571874"/>
              <a:ext cx="9189720" cy="33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454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3400"/>
            <a:ext cx="8229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9" name="Picture 7"/>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144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userDrawn="1"/>
        </p:nvGrpSpPr>
        <p:grpSpPr>
          <a:xfrm>
            <a:off x="2743200" y="6534930"/>
            <a:ext cx="5943600" cy="210330"/>
            <a:chOff x="2743200" y="6534930"/>
            <a:chExt cx="5943600" cy="210330"/>
          </a:xfrm>
        </p:grpSpPr>
        <p:pic>
          <p:nvPicPr>
            <p:cNvPr id="7" name="Picture 6"/>
            <p:cNvPicPr>
              <a:picLocks noChangeAspect="1"/>
            </p:cNvPicPr>
            <p:nvPr userDrawn="1"/>
          </p:nvPicPr>
          <p:blipFill rotWithShape="1">
            <a:blip r:embed="rId18">
              <a:extLst>
                <a:ext uri="{28A0092B-C50C-407E-A947-70E740481C1C}">
                  <a14:useLocalDpi xmlns:a14="http://schemas.microsoft.com/office/drawing/2010/main" val="0"/>
                </a:ext>
              </a:extLst>
            </a:blip>
            <a:srcRect l="81327" t="61891"/>
            <a:stretch/>
          </p:blipFill>
          <p:spPr>
            <a:xfrm>
              <a:off x="7451630" y="6584950"/>
              <a:ext cx="1235170" cy="160310"/>
            </a:xfrm>
            <a:prstGeom prst="rect">
              <a:avLst/>
            </a:prstGeom>
          </p:spPr>
        </p:pic>
        <p:cxnSp>
          <p:nvCxnSpPr>
            <p:cNvPr id="4" name="Straight Connector 3"/>
            <p:cNvCxnSpPr/>
            <p:nvPr userDrawn="1"/>
          </p:nvCxnSpPr>
          <p:spPr>
            <a:xfrm>
              <a:off x="2743200" y="6534930"/>
              <a:ext cx="5943600" cy="0"/>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C8DA7CBD-62CD-4E2D-8037-C59210000800}"/>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04800" y="6199632"/>
            <a:ext cx="2286000" cy="445047"/>
          </a:xfrm>
          <a:prstGeom prst="rect">
            <a:avLst/>
          </a:prstGeom>
        </p:spPr>
      </p:pic>
    </p:spTree>
  </p:cSld>
  <p:clrMap bg1="lt1" tx1="dk1" bg2="lt2" tx2="dk2" accent1="accent1" accent2="accent2" accent3="accent3" accent4="accent4" accent5="accent5" accent6="accent6" hlink="hlink" folHlink="folHlink"/>
  <p:sldLayoutIdLst>
    <p:sldLayoutId id="2147483802" r:id="rId1"/>
    <p:sldLayoutId id="2147483812" r:id="rId2"/>
    <p:sldLayoutId id="2147483811" r:id="rId3"/>
    <p:sldLayoutId id="2147483797" r:id="rId4"/>
    <p:sldLayoutId id="2147483798" r:id="rId5"/>
    <p:sldLayoutId id="2147483799" r:id="rId6"/>
    <p:sldLayoutId id="2147483800" r:id="rId7"/>
    <p:sldLayoutId id="2147483801" r:id="rId8"/>
    <p:sldLayoutId id="2147483803" r:id="rId9"/>
    <p:sldLayoutId id="2147483813" r:id="rId10"/>
    <p:sldLayoutId id="2147483804" r:id="rId11"/>
    <p:sldLayoutId id="2147483805" r:id="rId12"/>
    <p:sldLayoutId id="2147483806" r:id="rId13"/>
    <p:sldLayoutId id="2147483807" r:id="rId14"/>
    <p:sldLayoutId id="2147483810" r:id="rId15"/>
  </p:sldLayoutIdLst>
  <p:txStyles>
    <p:titleStyle>
      <a:lvl1pPr algn="l" rtl="0" eaLnBrk="1" fontAlgn="base" hangingPunct="1">
        <a:spcBef>
          <a:spcPct val="0"/>
        </a:spcBef>
        <a:spcAft>
          <a:spcPct val="0"/>
        </a:spcAft>
        <a:defRPr sz="4400" kern="1200">
          <a:solidFill>
            <a:srgbClr val="241647"/>
          </a:solidFill>
          <a:latin typeface="Segoe UI" panose="020B0502040204020203" pitchFamily="34" charset="0"/>
          <a:ea typeface="+mj-ea"/>
          <a:cs typeface="Segoe UI" panose="020B0502040204020203" pitchFamily="34" charset="0"/>
        </a:defRPr>
      </a:lvl1pPr>
      <a:lvl2pPr algn="l" rtl="0" eaLnBrk="1" fontAlgn="base" hangingPunct="1">
        <a:spcBef>
          <a:spcPct val="0"/>
        </a:spcBef>
        <a:spcAft>
          <a:spcPct val="0"/>
        </a:spcAft>
        <a:defRPr sz="4400">
          <a:solidFill>
            <a:srgbClr val="241647"/>
          </a:solidFill>
          <a:latin typeface="Calibri" pitchFamily="34" charset="0"/>
        </a:defRPr>
      </a:lvl2pPr>
      <a:lvl3pPr algn="l" rtl="0" eaLnBrk="1" fontAlgn="base" hangingPunct="1">
        <a:spcBef>
          <a:spcPct val="0"/>
        </a:spcBef>
        <a:spcAft>
          <a:spcPct val="0"/>
        </a:spcAft>
        <a:defRPr sz="4400">
          <a:solidFill>
            <a:srgbClr val="241647"/>
          </a:solidFill>
          <a:latin typeface="Calibri" pitchFamily="34" charset="0"/>
        </a:defRPr>
      </a:lvl3pPr>
      <a:lvl4pPr algn="l" rtl="0" eaLnBrk="1" fontAlgn="base" hangingPunct="1">
        <a:spcBef>
          <a:spcPct val="0"/>
        </a:spcBef>
        <a:spcAft>
          <a:spcPct val="0"/>
        </a:spcAft>
        <a:defRPr sz="4400">
          <a:solidFill>
            <a:srgbClr val="241647"/>
          </a:solidFill>
          <a:latin typeface="Calibri" pitchFamily="34" charset="0"/>
        </a:defRPr>
      </a:lvl4pPr>
      <a:lvl5pPr algn="l" rtl="0" eaLnBrk="1" fontAlgn="base" hangingPunct="1">
        <a:spcBef>
          <a:spcPct val="0"/>
        </a:spcBef>
        <a:spcAft>
          <a:spcPct val="0"/>
        </a:spcAft>
        <a:defRPr sz="4400">
          <a:solidFill>
            <a:srgbClr val="241647"/>
          </a:solidFill>
          <a:latin typeface="Calibri" pitchFamily="34" charset="0"/>
        </a:defRPr>
      </a:lvl5pPr>
      <a:lvl6pPr marL="457200" algn="ctr" rtl="0" eaLnBrk="1" fontAlgn="base" hangingPunct="1">
        <a:spcBef>
          <a:spcPct val="0"/>
        </a:spcBef>
        <a:spcAft>
          <a:spcPct val="0"/>
        </a:spcAft>
        <a:defRPr sz="4400">
          <a:solidFill>
            <a:srgbClr val="02131E"/>
          </a:solidFill>
          <a:latin typeface="Calibri" pitchFamily="34" charset="0"/>
        </a:defRPr>
      </a:lvl6pPr>
      <a:lvl7pPr marL="914400" algn="ctr" rtl="0" eaLnBrk="1" fontAlgn="base" hangingPunct="1">
        <a:spcBef>
          <a:spcPct val="0"/>
        </a:spcBef>
        <a:spcAft>
          <a:spcPct val="0"/>
        </a:spcAft>
        <a:defRPr sz="4400">
          <a:solidFill>
            <a:srgbClr val="02131E"/>
          </a:solidFill>
          <a:latin typeface="Calibri" pitchFamily="34" charset="0"/>
        </a:defRPr>
      </a:lvl7pPr>
      <a:lvl8pPr marL="1371600" algn="ctr" rtl="0" eaLnBrk="1" fontAlgn="base" hangingPunct="1">
        <a:spcBef>
          <a:spcPct val="0"/>
        </a:spcBef>
        <a:spcAft>
          <a:spcPct val="0"/>
        </a:spcAft>
        <a:defRPr sz="4400">
          <a:solidFill>
            <a:srgbClr val="02131E"/>
          </a:solidFill>
          <a:latin typeface="Calibri" pitchFamily="34" charset="0"/>
        </a:defRPr>
      </a:lvl8pPr>
      <a:lvl9pPr marL="1828800" algn="ctr" rtl="0" eaLnBrk="1" fontAlgn="base" hangingPunct="1">
        <a:spcBef>
          <a:spcPct val="0"/>
        </a:spcBef>
        <a:spcAft>
          <a:spcPct val="0"/>
        </a:spcAft>
        <a:defRPr sz="4400">
          <a:solidFill>
            <a:srgbClr val="02131E"/>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241647"/>
          </a:solidFill>
          <a:latin typeface="Segoe UI" panose="020B0502040204020203" pitchFamily="34" charset="0"/>
          <a:ea typeface="+mn-ea"/>
          <a:cs typeface="Segoe UI" panose="020B0502040204020203" pitchFamily="34" charset="0"/>
        </a:defRPr>
      </a:lvl1pPr>
      <a:lvl2pPr marL="742950" indent="-285750" algn="l" rtl="0" eaLnBrk="1" fontAlgn="base" hangingPunct="1">
        <a:spcBef>
          <a:spcPct val="20000"/>
        </a:spcBef>
        <a:spcAft>
          <a:spcPct val="0"/>
        </a:spcAft>
        <a:buFont typeface="Arial" charset="0"/>
        <a:buChar char="–"/>
        <a:defRPr sz="2800" kern="1200">
          <a:solidFill>
            <a:srgbClr val="241647"/>
          </a:solidFill>
          <a:latin typeface="Segoe UI" panose="020B0502040204020203" pitchFamily="34" charset="0"/>
          <a:ea typeface="+mn-ea"/>
          <a:cs typeface="Segoe UI" panose="020B0502040204020203" pitchFamily="34" charset="0"/>
        </a:defRPr>
      </a:lvl2pPr>
      <a:lvl3pPr marL="1143000" indent="-228600" algn="l" rtl="0" eaLnBrk="1" fontAlgn="base" hangingPunct="1">
        <a:spcBef>
          <a:spcPct val="20000"/>
        </a:spcBef>
        <a:spcAft>
          <a:spcPct val="0"/>
        </a:spcAft>
        <a:buFont typeface="Arial" charset="0"/>
        <a:buChar char="•"/>
        <a:defRPr sz="2400" kern="1200">
          <a:solidFill>
            <a:srgbClr val="241647"/>
          </a:solidFill>
          <a:latin typeface="Segoe UI" panose="020B0502040204020203" pitchFamily="34" charset="0"/>
          <a:ea typeface="+mn-ea"/>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sz="2000" kern="1200">
          <a:solidFill>
            <a:srgbClr val="241647"/>
          </a:solidFill>
          <a:latin typeface="Segoe UI" panose="020B0502040204020203" pitchFamily="34" charset="0"/>
          <a:ea typeface="+mn-ea"/>
          <a:cs typeface="Segoe UI" panose="020B0502040204020203" pitchFamily="34" charset="0"/>
        </a:defRPr>
      </a:lvl4pPr>
      <a:lvl5pPr marL="2057400" indent="-228600" algn="l" rtl="0" eaLnBrk="1" fontAlgn="base" hangingPunct="1">
        <a:spcBef>
          <a:spcPct val="20000"/>
        </a:spcBef>
        <a:spcAft>
          <a:spcPct val="0"/>
        </a:spcAft>
        <a:buFont typeface="Arial" charset="0"/>
        <a:buChar char="»"/>
        <a:defRPr sz="2000" kern="1200">
          <a:solidFill>
            <a:srgbClr val="241647"/>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299F96-24E3-413C-BAE1-97119F04E7C9}"/>
              </a:ext>
            </a:extLst>
          </p:cNvPr>
          <p:cNvSpPr txBox="1"/>
          <p:nvPr/>
        </p:nvSpPr>
        <p:spPr>
          <a:xfrm>
            <a:off x="381000" y="2286000"/>
            <a:ext cx="5257800" cy="1323439"/>
          </a:xfrm>
          <a:prstGeom prst="rect">
            <a:avLst/>
          </a:prstGeom>
          <a:noFill/>
        </p:spPr>
        <p:txBody>
          <a:bodyPr wrap="square" rtlCol="0">
            <a:spAutoFit/>
          </a:bodyPr>
          <a:lstStyle/>
          <a:p>
            <a:r>
              <a:rPr lang="en-US" sz="4000" dirty="0">
                <a:solidFill>
                  <a:schemeClr val="bg1"/>
                </a:solidFill>
                <a:latin typeface="Segoe UI" panose="020B0502040204020203" pitchFamily="34" charset="0"/>
                <a:cs typeface="Segoe UI" panose="020B0502040204020203" pitchFamily="34" charset="0"/>
              </a:rPr>
              <a:t>Yegua-Jackson Aquifer</a:t>
            </a:r>
          </a:p>
          <a:p>
            <a:r>
              <a:rPr lang="en-US" sz="4000" dirty="0">
                <a:solidFill>
                  <a:schemeClr val="bg1"/>
                </a:solidFill>
                <a:latin typeface="Segoe UI" panose="020B0502040204020203" pitchFamily="34" charset="0"/>
                <a:cs typeface="Segoe UI" panose="020B0502040204020203" pitchFamily="34" charset="0"/>
              </a:rPr>
              <a:t>presented to GMA12</a:t>
            </a:r>
          </a:p>
        </p:txBody>
      </p:sp>
      <p:sp>
        <p:nvSpPr>
          <p:cNvPr id="4" name="TextBox 3">
            <a:extLst>
              <a:ext uri="{FF2B5EF4-FFF2-40B4-BE49-F238E27FC236}">
                <a16:creationId xmlns:a16="http://schemas.microsoft.com/office/drawing/2014/main" id="{48A8D137-C36D-481F-AEAD-424DD5A58DF2}"/>
              </a:ext>
            </a:extLst>
          </p:cNvPr>
          <p:cNvSpPr txBox="1"/>
          <p:nvPr/>
        </p:nvSpPr>
        <p:spPr>
          <a:xfrm>
            <a:off x="381000" y="4626114"/>
            <a:ext cx="5257800" cy="523220"/>
          </a:xfrm>
          <a:prstGeom prst="rect">
            <a:avLst/>
          </a:prstGeom>
          <a:noFill/>
        </p:spPr>
        <p:txBody>
          <a:bodyPr wrap="square" rtlCol="0">
            <a:spAutoFit/>
          </a:bodyPr>
          <a:lstStyle/>
          <a:p>
            <a:r>
              <a:rPr lang="en-US" sz="2800" dirty="0">
                <a:solidFill>
                  <a:schemeClr val="bg1"/>
                </a:solidFill>
                <a:latin typeface="Segoe UI" panose="020B0502040204020203" pitchFamily="34" charset="0"/>
                <a:cs typeface="Segoe UI" panose="020B0502040204020203" pitchFamily="34" charset="0"/>
              </a:rPr>
              <a:t>February 21,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5126AA-6899-4D98-9A45-8DD42142699D}"/>
              </a:ext>
            </a:extLst>
          </p:cNvPr>
          <p:cNvSpPr>
            <a:spLocks noGrp="1"/>
          </p:cNvSpPr>
          <p:nvPr>
            <p:ph type="title"/>
          </p:nvPr>
        </p:nvSpPr>
        <p:spPr>
          <a:xfrm>
            <a:off x="304800" y="914400"/>
            <a:ext cx="8229600" cy="838200"/>
          </a:xfrm>
        </p:spPr>
        <p:txBody>
          <a:bodyPr/>
          <a:lstStyle/>
          <a:p>
            <a:r>
              <a:rPr lang="en-US" sz="3600" dirty="0"/>
              <a:t>Potential (Proposed?) Approach </a:t>
            </a:r>
          </a:p>
        </p:txBody>
      </p:sp>
      <p:sp>
        <p:nvSpPr>
          <p:cNvPr id="5" name="Content Placeholder 2">
            <a:extLst>
              <a:ext uri="{FF2B5EF4-FFF2-40B4-BE49-F238E27FC236}">
                <a16:creationId xmlns:a16="http://schemas.microsoft.com/office/drawing/2014/main" id="{6F6F2A0B-E545-4D2C-900F-297D6CC95909}"/>
              </a:ext>
            </a:extLst>
          </p:cNvPr>
          <p:cNvSpPr>
            <a:spLocks noGrp="1"/>
          </p:cNvSpPr>
          <p:nvPr>
            <p:ph idx="1"/>
          </p:nvPr>
        </p:nvSpPr>
        <p:spPr>
          <a:xfrm>
            <a:off x="457200" y="1905000"/>
            <a:ext cx="8229600" cy="3886201"/>
          </a:xfrm>
        </p:spPr>
        <p:txBody>
          <a:bodyPr/>
          <a:lstStyle/>
          <a:p>
            <a:r>
              <a:rPr lang="en-US" dirty="0"/>
              <a:t>Update Model Run PS2 used in prior round of joint planning</a:t>
            </a:r>
          </a:p>
          <a:p>
            <a:r>
              <a:rPr lang="en-US" dirty="0"/>
              <a:t>Extend the model run to include additional 10 years (from Dec 2069 to Dec 2079)</a:t>
            </a:r>
          </a:p>
          <a:p>
            <a:r>
              <a:rPr lang="en-US" dirty="0"/>
              <a:t>For pumping use the values from the prior decade at the end of the simulation </a:t>
            </a:r>
          </a:p>
        </p:txBody>
      </p:sp>
    </p:spTree>
    <p:extLst>
      <p:ext uri="{BB962C8B-B14F-4D97-AF65-F5344CB8AC3E}">
        <p14:creationId xmlns:p14="http://schemas.microsoft.com/office/powerpoint/2010/main" val="2539465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ECE2-66B2-41E9-81AD-2653596D1BE3}"/>
              </a:ext>
            </a:extLst>
          </p:cNvPr>
          <p:cNvSpPr>
            <a:spLocks noGrp="1"/>
          </p:cNvSpPr>
          <p:nvPr>
            <p:ph type="title"/>
          </p:nvPr>
        </p:nvSpPr>
        <p:spPr/>
        <p:txBody>
          <a:bodyPr/>
          <a:lstStyle/>
          <a:p>
            <a:r>
              <a:rPr lang="en-US" dirty="0"/>
              <a:t>END</a:t>
            </a:r>
          </a:p>
        </p:txBody>
      </p:sp>
      <p:sp>
        <p:nvSpPr>
          <p:cNvPr id="3" name="Content Placeholder 2">
            <a:extLst>
              <a:ext uri="{FF2B5EF4-FFF2-40B4-BE49-F238E27FC236}">
                <a16:creationId xmlns:a16="http://schemas.microsoft.com/office/drawing/2014/main" id="{C6717830-CA6A-48F8-809F-6DBB124B242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110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dirty="0"/>
              <a:t>Presentation Outline</a:t>
            </a:r>
          </a:p>
        </p:txBody>
      </p:sp>
      <p:sp>
        <p:nvSpPr>
          <p:cNvPr id="12291" name="Content Placeholder 4"/>
          <p:cNvSpPr>
            <a:spLocks noGrp="1"/>
          </p:cNvSpPr>
          <p:nvPr>
            <p:ph idx="1"/>
          </p:nvPr>
        </p:nvSpPr>
        <p:spPr/>
        <p:txBody>
          <a:bodyPr/>
          <a:lstStyle/>
          <a:p>
            <a:r>
              <a:rPr lang="en-US" sz="2800" dirty="0"/>
              <a:t>Where are we?</a:t>
            </a:r>
          </a:p>
          <a:p>
            <a:r>
              <a:rPr lang="en-US" sz="2800" dirty="0"/>
              <a:t>Aquifer extent and description</a:t>
            </a:r>
          </a:p>
          <a:p>
            <a:r>
              <a:rPr lang="en-US" sz="2800" dirty="0"/>
              <a:t>2022 TWDB </a:t>
            </a:r>
            <a:r>
              <a:rPr lang="en-US" sz="2800" dirty="0" err="1"/>
              <a:t>pumpage</a:t>
            </a:r>
            <a:r>
              <a:rPr lang="en-US" sz="2800" dirty="0"/>
              <a:t> estimates</a:t>
            </a:r>
          </a:p>
          <a:p>
            <a:r>
              <a:rPr lang="en-US" sz="2800" dirty="0"/>
              <a:t>Values from last round of planning</a:t>
            </a:r>
          </a:p>
          <a:p>
            <a:r>
              <a:rPr lang="en-US" sz="2800"/>
              <a:t>Proposed/Potential </a:t>
            </a:r>
            <a:r>
              <a:rPr lang="en-US" sz="2800" dirty="0"/>
              <a:t>path forward</a:t>
            </a:r>
          </a:p>
          <a:p>
            <a:endParaRPr lang="en-US" sz="2800" dirty="0"/>
          </a:p>
          <a:p>
            <a:endParaRPr lang="en-US" sz="2800" dirty="0"/>
          </a:p>
        </p:txBody>
      </p:sp>
    </p:spTree>
    <p:extLst>
      <p:ext uri="{BB962C8B-B14F-4D97-AF65-F5344CB8AC3E}">
        <p14:creationId xmlns:p14="http://schemas.microsoft.com/office/powerpoint/2010/main" val="271511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635A152-9413-4A2A-81D8-D7A5A69F68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579959"/>
            <a:ext cx="4724400" cy="5654296"/>
          </a:xfrm>
        </p:spPr>
      </p:pic>
    </p:spTree>
    <p:extLst>
      <p:ext uri="{BB962C8B-B14F-4D97-AF65-F5344CB8AC3E}">
        <p14:creationId xmlns:p14="http://schemas.microsoft.com/office/powerpoint/2010/main" val="2080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6E90955-0758-4A27-984A-41D2814BD6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578977"/>
            <a:ext cx="4724400" cy="5656035"/>
          </a:xfrm>
        </p:spPr>
      </p:pic>
    </p:spTree>
    <p:extLst>
      <p:ext uri="{BB962C8B-B14F-4D97-AF65-F5344CB8AC3E}">
        <p14:creationId xmlns:p14="http://schemas.microsoft.com/office/powerpoint/2010/main" val="99368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282B29-5B8F-498F-AC49-8C4D20E4F4D1}"/>
              </a:ext>
            </a:extLst>
          </p:cNvPr>
          <p:cNvSpPr>
            <a:spLocks noGrp="1"/>
          </p:cNvSpPr>
          <p:nvPr>
            <p:ph idx="1"/>
          </p:nvPr>
        </p:nvSpPr>
        <p:spPr>
          <a:xfrm>
            <a:off x="457200" y="914400"/>
            <a:ext cx="8229600" cy="5029201"/>
          </a:xfrm>
        </p:spPr>
        <p:txBody>
          <a:bodyPr/>
          <a:lstStyle/>
          <a:p>
            <a:pPr marL="0" indent="0">
              <a:buNone/>
            </a:pPr>
            <a:r>
              <a:rPr lang="en-US" sz="2800" dirty="0"/>
              <a:t>“The Yegua-Jackson Aquifer is a minor aquifer stretching across the southeast part of the state. It includes water-bearing parts of the Yegua Formation (part of the upper Claiborne Group) and the Jackson Group (comprising the Whitsett, Manning, Wellborn, and Caddell formations). These geologic units consist of interbedded sand, silt, and clay layers originally deposited as fluvial and deltaic sediments. Freshwater saturated thickness averages about 170 feet.”</a:t>
            </a:r>
          </a:p>
        </p:txBody>
      </p:sp>
      <p:sp>
        <p:nvSpPr>
          <p:cNvPr id="4" name="TextBox 3">
            <a:extLst>
              <a:ext uri="{FF2B5EF4-FFF2-40B4-BE49-F238E27FC236}">
                <a16:creationId xmlns:a16="http://schemas.microsoft.com/office/drawing/2014/main" id="{EEE30A4F-11BC-4C85-A305-70A7B832538A}"/>
              </a:ext>
            </a:extLst>
          </p:cNvPr>
          <p:cNvSpPr txBox="1"/>
          <p:nvPr/>
        </p:nvSpPr>
        <p:spPr>
          <a:xfrm>
            <a:off x="4648200" y="6248400"/>
            <a:ext cx="4221027" cy="230832"/>
          </a:xfrm>
          <a:prstGeom prst="rect">
            <a:avLst/>
          </a:prstGeom>
          <a:noFill/>
        </p:spPr>
        <p:txBody>
          <a:bodyPr wrap="none" rtlCol="0">
            <a:spAutoFit/>
          </a:bodyPr>
          <a:lstStyle/>
          <a:p>
            <a:r>
              <a:rPr lang="en-US" sz="900" dirty="0"/>
              <a:t>Source: https://www.twdb.texas.gov/groundwater/aquifer/minors/yegua-jackson.asp</a:t>
            </a:r>
          </a:p>
        </p:txBody>
      </p:sp>
    </p:spTree>
    <p:extLst>
      <p:ext uri="{BB962C8B-B14F-4D97-AF65-F5344CB8AC3E}">
        <p14:creationId xmlns:p14="http://schemas.microsoft.com/office/powerpoint/2010/main" val="271609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AA5F0B-33F3-4729-8AD4-B764977F1BD2}"/>
              </a:ext>
            </a:extLst>
          </p:cNvPr>
          <p:cNvSpPr>
            <a:spLocks noGrp="1"/>
          </p:cNvSpPr>
          <p:nvPr>
            <p:ph idx="1"/>
          </p:nvPr>
        </p:nvSpPr>
        <p:spPr>
          <a:xfrm>
            <a:off x="457200" y="914400"/>
            <a:ext cx="8229600" cy="5029201"/>
          </a:xfrm>
        </p:spPr>
        <p:txBody>
          <a:bodyPr/>
          <a:lstStyle/>
          <a:p>
            <a:r>
              <a:rPr lang="en-US" dirty="0"/>
              <a:t>Variable water quality</a:t>
            </a:r>
          </a:p>
          <a:p>
            <a:r>
              <a:rPr lang="en-US" dirty="0"/>
              <a:t>Uses include domestic, livestock, industrial, irrigation, and municipal</a:t>
            </a:r>
          </a:p>
          <a:p>
            <a:r>
              <a:rPr lang="en-US" dirty="0"/>
              <a:t>Area of aquifer: 10,932 square miles</a:t>
            </a:r>
          </a:p>
          <a:p>
            <a:r>
              <a:rPr lang="en-US" dirty="0"/>
              <a:t>Proportion of aquifer with groundwater conservation districts: 62 percent</a:t>
            </a:r>
          </a:p>
          <a:p>
            <a:r>
              <a:rPr lang="en-US" dirty="0"/>
              <a:t>Number of counties containing the aquifer: 34</a:t>
            </a:r>
          </a:p>
        </p:txBody>
      </p:sp>
      <p:sp>
        <p:nvSpPr>
          <p:cNvPr id="4" name="TextBox 3">
            <a:extLst>
              <a:ext uri="{FF2B5EF4-FFF2-40B4-BE49-F238E27FC236}">
                <a16:creationId xmlns:a16="http://schemas.microsoft.com/office/drawing/2014/main" id="{303591C5-81CC-49A1-BCD4-3CA556A15FE7}"/>
              </a:ext>
            </a:extLst>
          </p:cNvPr>
          <p:cNvSpPr txBox="1"/>
          <p:nvPr/>
        </p:nvSpPr>
        <p:spPr>
          <a:xfrm>
            <a:off x="4544037" y="6248400"/>
            <a:ext cx="4221027" cy="230832"/>
          </a:xfrm>
          <a:prstGeom prst="rect">
            <a:avLst/>
          </a:prstGeom>
          <a:noFill/>
        </p:spPr>
        <p:txBody>
          <a:bodyPr wrap="none" rtlCol="0">
            <a:spAutoFit/>
          </a:bodyPr>
          <a:lstStyle/>
          <a:p>
            <a:r>
              <a:rPr lang="en-US" sz="900" dirty="0"/>
              <a:t>Source: https://www.twdb.texas.gov/groundwater/aquifer/minors/yegua-jackson.asp</a:t>
            </a:r>
          </a:p>
        </p:txBody>
      </p:sp>
    </p:spTree>
    <p:extLst>
      <p:ext uri="{BB962C8B-B14F-4D97-AF65-F5344CB8AC3E}">
        <p14:creationId xmlns:p14="http://schemas.microsoft.com/office/powerpoint/2010/main" val="231653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7A0B-4839-415A-AE57-4F76C572FE58}"/>
              </a:ext>
            </a:extLst>
          </p:cNvPr>
          <p:cNvSpPr>
            <a:spLocks noGrp="1"/>
          </p:cNvSpPr>
          <p:nvPr>
            <p:ph type="title"/>
          </p:nvPr>
        </p:nvSpPr>
        <p:spPr/>
        <p:txBody>
          <a:bodyPr/>
          <a:lstStyle/>
          <a:p>
            <a:r>
              <a:rPr lang="en-US" sz="4000" dirty="0"/>
              <a:t>2022 TWDB </a:t>
            </a:r>
            <a:r>
              <a:rPr lang="en-US" sz="4000" dirty="0" err="1"/>
              <a:t>Pumpage</a:t>
            </a:r>
            <a:r>
              <a:rPr lang="en-US" sz="4000" dirty="0"/>
              <a:t> Data</a:t>
            </a:r>
          </a:p>
        </p:txBody>
      </p:sp>
      <p:graphicFrame>
        <p:nvGraphicFramePr>
          <p:cNvPr id="4" name="Table 3">
            <a:extLst>
              <a:ext uri="{FF2B5EF4-FFF2-40B4-BE49-F238E27FC236}">
                <a16:creationId xmlns:a16="http://schemas.microsoft.com/office/drawing/2014/main" id="{22C53730-0C58-4DA2-83D0-C72CF95C49C0}"/>
              </a:ext>
            </a:extLst>
          </p:cNvPr>
          <p:cNvGraphicFramePr>
            <a:graphicFrameLocks noGrp="1"/>
          </p:cNvGraphicFramePr>
          <p:nvPr>
            <p:extLst>
              <p:ext uri="{D42A27DB-BD31-4B8C-83A1-F6EECF244321}">
                <p14:modId xmlns:p14="http://schemas.microsoft.com/office/powerpoint/2010/main" val="438712157"/>
              </p:ext>
            </p:extLst>
          </p:nvPr>
        </p:nvGraphicFramePr>
        <p:xfrm>
          <a:off x="381000" y="1417638"/>
          <a:ext cx="8229600" cy="4495799"/>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885129036"/>
                    </a:ext>
                  </a:extLst>
                </a:gridCol>
                <a:gridCol w="1371600">
                  <a:extLst>
                    <a:ext uri="{9D8B030D-6E8A-4147-A177-3AD203B41FA5}">
                      <a16:colId xmlns:a16="http://schemas.microsoft.com/office/drawing/2014/main" val="4147444667"/>
                    </a:ext>
                  </a:extLst>
                </a:gridCol>
                <a:gridCol w="1371600">
                  <a:extLst>
                    <a:ext uri="{9D8B030D-6E8A-4147-A177-3AD203B41FA5}">
                      <a16:colId xmlns:a16="http://schemas.microsoft.com/office/drawing/2014/main" val="3602706318"/>
                    </a:ext>
                  </a:extLst>
                </a:gridCol>
                <a:gridCol w="1371600">
                  <a:extLst>
                    <a:ext uri="{9D8B030D-6E8A-4147-A177-3AD203B41FA5}">
                      <a16:colId xmlns:a16="http://schemas.microsoft.com/office/drawing/2014/main" val="3472855840"/>
                    </a:ext>
                  </a:extLst>
                </a:gridCol>
                <a:gridCol w="1371600">
                  <a:extLst>
                    <a:ext uri="{9D8B030D-6E8A-4147-A177-3AD203B41FA5}">
                      <a16:colId xmlns:a16="http://schemas.microsoft.com/office/drawing/2014/main" val="2555600186"/>
                    </a:ext>
                  </a:extLst>
                </a:gridCol>
                <a:gridCol w="1371600">
                  <a:extLst>
                    <a:ext uri="{9D8B030D-6E8A-4147-A177-3AD203B41FA5}">
                      <a16:colId xmlns:a16="http://schemas.microsoft.com/office/drawing/2014/main" val="2327528978"/>
                    </a:ext>
                  </a:extLst>
                </a:gridCol>
              </a:tblGrid>
              <a:tr h="1147864">
                <a:tc>
                  <a:txBody>
                    <a:bodyPr/>
                    <a:lstStyle/>
                    <a:p>
                      <a:r>
                        <a:rPr lang="en-US" sz="2000" dirty="0"/>
                        <a:t>Pumping</a:t>
                      </a:r>
                    </a:p>
                    <a:p>
                      <a:r>
                        <a:rPr lang="en-US" sz="2000" dirty="0"/>
                        <a:t>(ac-ft/</a:t>
                      </a:r>
                      <a:r>
                        <a:rPr lang="en-US" sz="2000" dirty="0" err="1"/>
                        <a:t>yr</a:t>
                      </a:r>
                      <a:r>
                        <a:rPr lang="en-US" sz="2000" dirty="0"/>
                        <a:t>) </a:t>
                      </a:r>
                    </a:p>
                  </a:txBody>
                  <a:tcPr/>
                </a:tc>
                <a:tc>
                  <a:txBody>
                    <a:bodyPr/>
                    <a:lstStyle/>
                    <a:p>
                      <a:r>
                        <a:rPr lang="en-US" sz="2000" dirty="0"/>
                        <a:t>Mid-East Texas </a:t>
                      </a:r>
                      <a:r>
                        <a:rPr lang="en-US" sz="2000" dirty="0" err="1"/>
                        <a:t>GCD</a:t>
                      </a:r>
                      <a:endParaRPr lang="en-US" sz="2000" dirty="0"/>
                    </a:p>
                  </a:txBody>
                  <a:tcPr/>
                </a:tc>
                <a:tc>
                  <a:txBody>
                    <a:bodyPr/>
                    <a:lstStyle/>
                    <a:p>
                      <a:r>
                        <a:rPr lang="en-US" sz="2000" dirty="0"/>
                        <a:t>Brazos Valley </a:t>
                      </a:r>
                      <a:r>
                        <a:rPr lang="en-US" sz="2000" dirty="0" err="1"/>
                        <a:t>GCD</a:t>
                      </a:r>
                      <a:endParaRPr lang="en-US" sz="2000" dirty="0"/>
                    </a:p>
                  </a:txBody>
                  <a:tcPr/>
                </a:tc>
                <a:tc>
                  <a:txBody>
                    <a:bodyPr/>
                    <a:lstStyle/>
                    <a:p>
                      <a:r>
                        <a:rPr lang="en-US" sz="2000" dirty="0"/>
                        <a:t>Post Oak Savannah </a:t>
                      </a:r>
                      <a:r>
                        <a:rPr lang="en-US" sz="2000" dirty="0" err="1"/>
                        <a:t>GCD</a:t>
                      </a:r>
                      <a:endParaRPr lang="en-US" sz="2000" dirty="0"/>
                    </a:p>
                  </a:txBody>
                  <a:tcPr/>
                </a:tc>
                <a:tc>
                  <a:txBody>
                    <a:bodyPr/>
                    <a:lstStyle/>
                    <a:p>
                      <a:r>
                        <a:rPr lang="en-US" sz="2000" dirty="0"/>
                        <a:t>Lost Pines </a:t>
                      </a:r>
                      <a:r>
                        <a:rPr lang="en-US" sz="2000" dirty="0" err="1"/>
                        <a:t>GCD</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Fayette County </a:t>
                      </a:r>
                      <a:r>
                        <a:rPr lang="en-US" sz="2000" dirty="0" err="1"/>
                        <a:t>GCD</a:t>
                      </a:r>
                      <a:endParaRPr lang="en-US" sz="2000" dirty="0"/>
                    </a:p>
                  </a:txBody>
                  <a:tcPr/>
                </a:tc>
                <a:extLst>
                  <a:ext uri="{0D108BD9-81ED-4DB2-BD59-A6C34878D82A}">
                    <a16:rowId xmlns:a16="http://schemas.microsoft.com/office/drawing/2014/main" val="64323645"/>
                  </a:ext>
                </a:extLst>
              </a:tr>
              <a:tr h="669587">
                <a:tc>
                  <a:txBody>
                    <a:bodyPr/>
                    <a:lstStyle/>
                    <a:p>
                      <a:r>
                        <a:rPr lang="en-US" sz="2000" dirty="0"/>
                        <a:t>Municipal</a:t>
                      </a:r>
                    </a:p>
                  </a:txBody>
                  <a:tcPr/>
                </a:tc>
                <a:tc>
                  <a:txBody>
                    <a:bodyPr/>
                    <a:lstStyle/>
                    <a:p>
                      <a:pPr algn="ctr"/>
                      <a:r>
                        <a:rPr lang="en-US" sz="2000" dirty="0"/>
                        <a:t>108</a:t>
                      </a:r>
                    </a:p>
                  </a:txBody>
                  <a:tcPr/>
                </a:tc>
                <a:tc>
                  <a:txBody>
                    <a:bodyPr/>
                    <a:lstStyle/>
                    <a:p>
                      <a:pPr algn="ctr"/>
                      <a:r>
                        <a:rPr lang="en-US" sz="2000" dirty="0"/>
                        <a:t>23</a:t>
                      </a:r>
                    </a:p>
                  </a:txBody>
                  <a:tcPr/>
                </a:tc>
                <a:tc>
                  <a:txBody>
                    <a:bodyPr/>
                    <a:lstStyle/>
                    <a:p>
                      <a:pPr algn="ctr"/>
                      <a:r>
                        <a:rPr lang="en-US" sz="2000" dirty="0"/>
                        <a:t>298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41652"/>
                          </a:solidFill>
                          <a:effectLst/>
                          <a:uLnTx/>
                          <a:uFillTx/>
                          <a:latin typeface="Calibri"/>
                          <a:ea typeface="+mn-ea"/>
                          <a:cs typeface="+mn-cs"/>
                        </a:rPr>
                        <a:t>27</a:t>
                      </a:r>
                    </a:p>
                  </a:txBody>
                  <a:tcPr/>
                </a:tc>
                <a:tc>
                  <a:txBody>
                    <a:bodyPr/>
                    <a:lstStyle/>
                    <a:p>
                      <a:pPr algn="ctr"/>
                      <a:r>
                        <a:rPr lang="en-US" sz="2000" dirty="0"/>
                        <a:t>1,387</a:t>
                      </a:r>
                    </a:p>
                  </a:txBody>
                  <a:tcPr/>
                </a:tc>
                <a:extLst>
                  <a:ext uri="{0D108BD9-81ED-4DB2-BD59-A6C34878D82A}">
                    <a16:rowId xmlns:a16="http://schemas.microsoft.com/office/drawing/2014/main" val="2030955818"/>
                  </a:ext>
                </a:extLst>
              </a:tr>
              <a:tr h="669587">
                <a:tc>
                  <a:txBody>
                    <a:bodyPr/>
                    <a:lstStyle/>
                    <a:p>
                      <a:r>
                        <a:rPr lang="en-US" sz="2000" dirty="0"/>
                        <a:t>Mining </a:t>
                      </a:r>
                    </a:p>
                  </a:txBody>
                  <a:tcPr/>
                </a:tc>
                <a:tc>
                  <a:txBody>
                    <a:bodyPr/>
                    <a:lstStyle/>
                    <a:p>
                      <a:pPr algn="ctr"/>
                      <a:r>
                        <a:rPr lang="en-US" sz="2000" dirty="0"/>
                        <a:t>--</a:t>
                      </a:r>
                    </a:p>
                  </a:txBody>
                  <a:tcPr/>
                </a:tc>
                <a:tc>
                  <a:txBody>
                    <a:bodyPr/>
                    <a:lstStyle/>
                    <a:p>
                      <a:pPr algn="ctr"/>
                      <a:r>
                        <a:rPr lang="en-US" sz="2000" dirty="0"/>
                        <a:t>--</a:t>
                      </a:r>
                    </a:p>
                  </a:txBody>
                  <a:tcPr/>
                </a:tc>
                <a:tc>
                  <a:txBody>
                    <a:bodyPr/>
                    <a:lstStyle/>
                    <a:p>
                      <a:pPr algn="ctr"/>
                      <a:r>
                        <a:rPr lang="en-US" sz="2000" dirty="0"/>
                        <a:t>577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41652"/>
                          </a:solidFill>
                          <a:effectLst/>
                          <a:uLnTx/>
                          <a:uFillTx/>
                          <a:latin typeface="Calibri"/>
                          <a:ea typeface="+mn-ea"/>
                          <a:cs typeface="+mn-cs"/>
                        </a:rPr>
                        <a:t>370</a:t>
                      </a:r>
                    </a:p>
                  </a:txBody>
                  <a:tcPr/>
                </a:tc>
                <a:tc>
                  <a:txBody>
                    <a:bodyPr/>
                    <a:lstStyle/>
                    <a:p>
                      <a:pPr algn="ctr"/>
                      <a:r>
                        <a:rPr lang="en-US" sz="2000" dirty="0"/>
                        <a:t>601</a:t>
                      </a:r>
                    </a:p>
                  </a:txBody>
                  <a:tcPr/>
                </a:tc>
                <a:extLst>
                  <a:ext uri="{0D108BD9-81ED-4DB2-BD59-A6C34878D82A}">
                    <a16:rowId xmlns:a16="http://schemas.microsoft.com/office/drawing/2014/main" val="1978224466"/>
                  </a:ext>
                </a:extLst>
              </a:tr>
              <a:tr h="669587">
                <a:tc>
                  <a:txBody>
                    <a:bodyPr/>
                    <a:lstStyle/>
                    <a:p>
                      <a:r>
                        <a:rPr lang="en-US" sz="2000" dirty="0"/>
                        <a:t>Livestock </a:t>
                      </a:r>
                    </a:p>
                  </a:txBody>
                  <a:tcPr/>
                </a:tc>
                <a:tc>
                  <a:txBody>
                    <a:bodyPr/>
                    <a:lstStyle/>
                    <a:p>
                      <a:pPr algn="ctr"/>
                      <a:r>
                        <a:rPr lang="en-US" sz="2000" dirty="0"/>
                        <a:t>118</a:t>
                      </a:r>
                    </a:p>
                  </a:txBody>
                  <a:tcPr/>
                </a:tc>
                <a:tc>
                  <a:txBody>
                    <a:bodyPr/>
                    <a:lstStyle/>
                    <a:p>
                      <a:pPr algn="ctr"/>
                      <a:r>
                        <a:rPr lang="en-US" sz="2000" dirty="0"/>
                        <a:t>220</a:t>
                      </a:r>
                    </a:p>
                  </a:txBody>
                  <a:tcPr/>
                </a:tc>
                <a:tc>
                  <a:txBody>
                    <a:bodyPr/>
                    <a:lstStyle/>
                    <a:p>
                      <a:pPr algn="ctr"/>
                      <a:r>
                        <a:rPr lang="en-US" sz="2000" dirty="0"/>
                        <a:t>116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41652"/>
                          </a:solidFill>
                          <a:effectLst/>
                          <a:uLnTx/>
                          <a:uFillTx/>
                          <a:latin typeface="Calibri"/>
                          <a:ea typeface="+mn-ea"/>
                          <a:cs typeface="+mn-cs"/>
                        </a:rPr>
                        <a:t>36</a:t>
                      </a:r>
                    </a:p>
                  </a:txBody>
                  <a:tcPr/>
                </a:tc>
                <a:tc>
                  <a:txBody>
                    <a:bodyPr/>
                    <a:lstStyle/>
                    <a:p>
                      <a:pPr algn="ctr"/>
                      <a:r>
                        <a:rPr lang="en-US" sz="2000" dirty="0"/>
                        <a:t>154</a:t>
                      </a:r>
                    </a:p>
                  </a:txBody>
                  <a:tcPr/>
                </a:tc>
                <a:extLst>
                  <a:ext uri="{0D108BD9-81ED-4DB2-BD59-A6C34878D82A}">
                    <a16:rowId xmlns:a16="http://schemas.microsoft.com/office/drawing/2014/main" val="1710597254"/>
                  </a:ext>
                </a:extLst>
              </a:tr>
              <a:tr h="669587">
                <a:tc>
                  <a:txBody>
                    <a:bodyPr/>
                    <a:lstStyle/>
                    <a:p>
                      <a:r>
                        <a:rPr lang="en-US" sz="2000" dirty="0"/>
                        <a:t>Irrigation </a:t>
                      </a:r>
                    </a:p>
                  </a:txBody>
                  <a:tcPr/>
                </a:tc>
                <a:tc>
                  <a:txBody>
                    <a:bodyPr/>
                    <a:lstStyle/>
                    <a:p>
                      <a:pPr algn="ctr"/>
                      <a:r>
                        <a:rPr lang="en-US" sz="2000" dirty="0"/>
                        <a:t>--</a:t>
                      </a:r>
                    </a:p>
                  </a:txBody>
                  <a:tcPr/>
                </a:tc>
                <a:tc>
                  <a:txBody>
                    <a:bodyPr/>
                    <a:lstStyle/>
                    <a:p>
                      <a:pPr algn="ctr"/>
                      <a:r>
                        <a:rPr lang="en-US" sz="2000" dirty="0"/>
                        <a:t>1,270</a:t>
                      </a:r>
                    </a:p>
                  </a:txBody>
                  <a:tcPr/>
                </a:tc>
                <a:tc>
                  <a:txBody>
                    <a:bodyPr/>
                    <a:lstStyle/>
                    <a:p>
                      <a:pPr algn="ctr"/>
                      <a:r>
                        <a:rPr lang="en-US" sz="2000" dirty="0"/>
                        <a:t>63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41652"/>
                          </a:solidFill>
                          <a:effectLst/>
                          <a:uLnTx/>
                          <a:uFillTx/>
                          <a:latin typeface="Calibri"/>
                          <a:ea typeface="+mn-ea"/>
                          <a:cs typeface="+mn-cs"/>
                        </a:rPr>
                        <a:t>--</a:t>
                      </a:r>
                    </a:p>
                  </a:txBody>
                  <a:tcPr/>
                </a:tc>
                <a:tc>
                  <a:txBody>
                    <a:bodyPr/>
                    <a:lstStyle/>
                    <a:p>
                      <a:pPr algn="ctr"/>
                      <a:r>
                        <a:rPr lang="en-US" sz="2000" dirty="0"/>
                        <a:t>181</a:t>
                      </a:r>
                    </a:p>
                  </a:txBody>
                  <a:tcPr/>
                </a:tc>
                <a:extLst>
                  <a:ext uri="{0D108BD9-81ED-4DB2-BD59-A6C34878D82A}">
                    <a16:rowId xmlns:a16="http://schemas.microsoft.com/office/drawing/2014/main" val="2301385411"/>
                  </a:ext>
                </a:extLst>
              </a:tr>
              <a:tr h="669587">
                <a:tc>
                  <a:txBody>
                    <a:bodyPr/>
                    <a:lstStyle/>
                    <a:p>
                      <a:r>
                        <a:rPr lang="en-US" sz="2000" b="1" dirty="0"/>
                        <a:t>Total </a:t>
                      </a:r>
                    </a:p>
                  </a:txBody>
                  <a:tcPr/>
                </a:tc>
                <a:tc>
                  <a:txBody>
                    <a:bodyPr/>
                    <a:lstStyle/>
                    <a:p>
                      <a:pPr algn="ctr"/>
                      <a:r>
                        <a:rPr lang="en-US" sz="2000" b="1" dirty="0"/>
                        <a:t>226</a:t>
                      </a:r>
                    </a:p>
                  </a:txBody>
                  <a:tcPr/>
                </a:tc>
                <a:tc>
                  <a:txBody>
                    <a:bodyPr/>
                    <a:lstStyle/>
                    <a:p>
                      <a:pPr algn="ctr"/>
                      <a:r>
                        <a:rPr lang="en-US" sz="2000" b="1" dirty="0"/>
                        <a:t>1,513</a:t>
                      </a:r>
                    </a:p>
                  </a:txBody>
                  <a:tcPr/>
                </a:tc>
                <a:tc>
                  <a:txBody>
                    <a:bodyPr/>
                    <a:lstStyle/>
                    <a:p>
                      <a:pPr algn="ctr"/>
                      <a:r>
                        <a:rPr lang="en-US" sz="2000" b="1" dirty="0"/>
                        <a:t>1,054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41652"/>
                          </a:solidFill>
                          <a:effectLst/>
                          <a:uLnTx/>
                          <a:uFillTx/>
                          <a:latin typeface="Calibri"/>
                          <a:ea typeface="+mn-ea"/>
                          <a:cs typeface="+mn-cs"/>
                        </a:rPr>
                        <a:t>433</a:t>
                      </a:r>
                    </a:p>
                  </a:txBody>
                  <a:tcPr/>
                </a:tc>
                <a:tc>
                  <a:txBody>
                    <a:bodyPr/>
                    <a:lstStyle/>
                    <a:p>
                      <a:pPr algn="ctr"/>
                      <a:r>
                        <a:rPr lang="en-US" sz="2000" b="1" dirty="0"/>
                        <a:t>2,323</a:t>
                      </a:r>
                    </a:p>
                  </a:txBody>
                  <a:tcPr/>
                </a:tc>
                <a:extLst>
                  <a:ext uri="{0D108BD9-81ED-4DB2-BD59-A6C34878D82A}">
                    <a16:rowId xmlns:a16="http://schemas.microsoft.com/office/drawing/2014/main" val="2335189588"/>
                  </a:ext>
                </a:extLst>
              </a:tr>
            </a:tbl>
          </a:graphicData>
        </a:graphic>
      </p:graphicFrame>
    </p:spTree>
    <p:extLst>
      <p:ext uri="{BB962C8B-B14F-4D97-AF65-F5344CB8AC3E}">
        <p14:creationId xmlns:p14="http://schemas.microsoft.com/office/powerpoint/2010/main" val="237990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094E-18E6-4D86-9410-5BC89EAAA869}"/>
              </a:ext>
            </a:extLst>
          </p:cNvPr>
          <p:cNvSpPr>
            <a:spLocks noGrp="1"/>
          </p:cNvSpPr>
          <p:nvPr>
            <p:ph type="title"/>
          </p:nvPr>
        </p:nvSpPr>
        <p:spPr>
          <a:xfrm>
            <a:off x="266700" y="685800"/>
            <a:ext cx="8610600" cy="884238"/>
          </a:xfrm>
        </p:spPr>
        <p:txBody>
          <a:bodyPr/>
          <a:lstStyle/>
          <a:p>
            <a:r>
              <a:rPr lang="en-US" sz="3800" dirty="0"/>
              <a:t>Adopted DFC’s for 2021 Joint Planning </a:t>
            </a:r>
          </a:p>
        </p:txBody>
      </p:sp>
      <p:graphicFrame>
        <p:nvGraphicFramePr>
          <p:cNvPr id="4" name="Table 3">
            <a:extLst>
              <a:ext uri="{FF2B5EF4-FFF2-40B4-BE49-F238E27FC236}">
                <a16:creationId xmlns:a16="http://schemas.microsoft.com/office/drawing/2014/main" id="{14C9AC7D-00B0-4343-9B72-54E9BCAEE147}"/>
              </a:ext>
            </a:extLst>
          </p:cNvPr>
          <p:cNvGraphicFramePr>
            <a:graphicFrameLocks noGrp="1"/>
          </p:cNvGraphicFramePr>
          <p:nvPr>
            <p:extLst>
              <p:ext uri="{D42A27DB-BD31-4B8C-83A1-F6EECF244321}">
                <p14:modId xmlns:p14="http://schemas.microsoft.com/office/powerpoint/2010/main" val="3481516492"/>
              </p:ext>
            </p:extLst>
          </p:nvPr>
        </p:nvGraphicFramePr>
        <p:xfrm>
          <a:off x="685800" y="1828800"/>
          <a:ext cx="6553200" cy="327660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1503017128"/>
                    </a:ext>
                  </a:extLst>
                </a:gridCol>
                <a:gridCol w="3276600">
                  <a:extLst>
                    <a:ext uri="{9D8B030D-6E8A-4147-A177-3AD203B41FA5}">
                      <a16:colId xmlns:a16="http://schemas.microsoft.com/office/drawing/2014/main" val="3648384843"/>
                    </a:ext>
                  </a:extLst>
                </a:gridCol>
              </a:tblGrid>
              <a:tr h="1082180">
                <a:tc>
                  <a:txBody>
                    <a:bodyPr/>
                    <a:lstStyle/>
                    <a:p>
                      <a:r>
                        <a:rPr lang="en-US" sz="2000" dirty="0"/>
                        <a:t>Groundwater Conservation District</a:t>
                      </a:r>
                    </a:p>
                  </a:txBody>
                  <a:tcPr/>
                </a:tc>
                <a:tc>
                  <a:txBody>
                    <a:bodyPr/>
                    <a:lstStyle/>
                    <a:p>
                      <a:r>
                        <a:rPr lang="en-US" sz="2000" dirty="0"/>
                        <a:t>DFC</a:t>
                      </a:r>
                    </a:p>
                    <a:p>
                      <a:r>
                        <a:rPr lang="en-US" sz="2000" dirty="0"/>
                        <a:t>2010 through 2069 Average Drawdown (ft)</a:t>
                      </a:r>
                    </a:p>
                  </a:txBody>
                  <a:tcPr/>
                </a:tc>
                <a:extLst>
                  <a:ext uri="{0D108BD9-81ED-4DB2-BD59-A6C34878D82A}">
                    <a16:rowId xmlns:a16="http://schemas.microsoft.com/office/drawing/2014/main" val="658046458"/>
                  </a:ext>
                </a:extLst>
              </a:tr>
              <a:tr h="438884">
                <a:tc>
                  <a:txBody>
                    <a:bodyPr/>
                    <a:lstStyle/>
                    <a:p>
                      <a:r>
                        <a:rPr lang="en-US" sz="2000" dirty="0"/>
                        <a:t>Mid-East Texas</a:t>
                      </a:r>
                    </a:p>
                  </a:txBody>
                  <a:tcPr/>
                </a:tc>
                <a:tc>
                  <a:txBody>
                    <a:bodyPr/>
                    <a:lstStyle/>
                    <a:p>
                      <a:pPr algn="ctr"/>
                      <a:r>
                        <a:rPr lang="en-US" sz="2000" dirty="0"/>
                        <a:t>8</a:t>
                      </a:r>
                    </a:p>
                  </a:txBody>
                  <a:tcPr/>
                </a:tc>
                <a:extLst>
                  <a:ext uri="{0D108BD9-81ED-4DB2-BD59-A6C34878D82A}">
                    <a16:rowId xmlns:a16="http://schemas.microsoft.com/office/drawing/2014/main" val="4020081939"/>
                  </a:ext>
                </a:extLst>
              </a:tr>
              <a:tr h="438884">
                <a:tc>
                  <a:txBody>
                    <a:bodyPr/>
                    <a:lstStyle/>
                    <a:p>
                      <a:r>
                        <a:rPr lang="en-US" sz="2000" dirty="0"/>
                        <a:t>Brazos Valley</a:t>
                      </a:r>
                    </a:p>
                  </a:txBody>
                  <a:tcPr/>
                </a:tc>
                <a:tc>
                  <a:txBody>
                    <a:bodyPr/>
                    <a:lstStyle/>
                    <a:p>
                      <a:pPr algn="ctr"/>
                      <a:r>
                        <a:rPr lang="en-US" sz="2000" dirty="0"/>
                        <a:t>67</a:t>
                      </a:r>
                    </a:p>
                  </a:txBody>
                  <a:tcPr/>
                </a:tc>
                <a:extLst>
                  <a:ext uri="{0D108BD9-81ED-4DB2-BD59-A6C34878D82A}">
                    <a16:rowId xmlns:a16="http://schemas.microsoft.com/office/drawing/2014/main" val="2677397079"/>
                  </a:ext>
                </a:extLst>
              </a:tr>
              <a:tr h="438884">
                <a:tc>
                  <a:txBody>
                    <a:bodyPr/>
                    <a:lstStyle/>
                    <a:p>
                      <a:r>
                        <a:rPr lang="en-US" sz="2000" dirty="0"/>
                        <a:t>Post Oak Savannah</a:t>
                      </a:r>
                    </a:p>
                  </a:txBody>
                  <a:tcPr/>
                </a:tc>
                <a:tc>
                  <a:txBody>
                    <a:bodyPr/>
                    <a:lstStyle/>
                    <a:p>
                      <a:pPr algn="ctr"/>
                      <a:r>
                        <a:rPr lang="en-US" sz="2000" dirty="0"/>
                        <a:t>61</a:t>
                      </a:r>
                    </a:p>
                  </a:txBody>
                  <a:tcPr/>
                </a:tc>
                <a:extLst>
                  <a:ext uri="{0D108BD9-81ED-4DB2-BD59-A6C34878D82A}">
                    <a16:rowId xmlns:a16="http://schemas.microsoft.com/office/drawing/2014/main" val="3596004207"/>
                  </a:ext>
                </a:extLst>
              </a:tr>
              <a:tr h="438884">
                <a:tc>
                  <a:txBody>
                    <a:bodyPr/>
                    <a:lstStyle/>
                    <a:p>
                      <a:r>
                        <a:rPr lang="en-US" sz="2000" dirty="0"/>
                        <a:t>Lost Pines</a:t>
                      </a:r>
                    </a:p>
                  </a:txBody>
                  <a:tcPr/>
                </a:tc>
                <a:tc>
                  <a:txBody>
                    <a:bodyPr/>
                    <a:lstStyle/>
                    <a:p>
                      <a:pPr algn="ctr"/>
                      <a:r>
                        <a:rPr lang="en-US" sz="2000" dirty="0"/>
                        <a:t>-- </a:t>
                      </a:r>
                    </a:p>
                  </a:txBody>
                  <a:tcPr/>
                </a:tc>
                <a:extLst>
                  <a:ext uri="{0D108BD9-81ED-4DB2-BD59-A6C34878D82A}">
                    <a16:rowId xmlns:a16="http://schemas.microsoft.com/office/drawing/2014/main" val="4107834312"/>
                  </a:ext>
                </a:extLst>
              </a:tr>
              <a:tr h="438884">
                <a:tc>
                  <a:txBody>
                    <a:bodyPr/>
                    <a:lstStyle/>
                    <a:p>
                      <a:r>
                        <a:rPr lang="en-US" sz="2000" dirty="0"/>
                        <a:t>Fayette</a:t>
                      </a:r>
                    </a:p>
                  </a:txBody>
                  <a:tcPr/>
                </a:tc>
                <a:tc>
                  <a:txBody>
                    <a:bodyPr/>
                    <a:lstStyle/>
                    <a:p>
                      <a:pPr algn="ctr"/>
                      <a:r>
                        <a:rPr lang="en-US" sz="2000" dirty="0"/>
                        <a:t>81</a:t>
                      </a:r>
                    </a:p>
                  </a:txBody>
                  <a:tcPr/>
                </a:tc>
                <a:extLst>
                  <a:ext uri="{0D108BD9-81ED-4DB2-BD59-A6C34878D82A}">
                    <a16:rowId xmlns:a16="http://schemas.microsoft.com/office/drawing/2014/main" val="817169878"/>
                  </a:ext>
                </a:extLst>
              </a:tr>
            </a:tbl>
          </a:graphicData>
        </a:graphic>
      </p:graphicFrame>
      <p:sp>
        <p:nvSpPr>
          <p:cNvPr id="5" name="TextBox 4">
            <a:extLst>
              <a:ext uri="{FF2B5EF4-FFF2-40B4-BE49-F238E27FC236}">
                <a16:creationId xmlns:a16="http://schemas.microsoft.com/office/drawing/2014/main" id="{C5B2E59C-0FA3-46AF-8D0D-FD27476C72F8}"/>
              </a:ext>
            </a:extLst>
          </p:cNvPr>
          <p:cNvSpPr txBox="1"/>
          <p:nvPr/>
        </p:nvSpPr>
        <p:spPr>
          <a:xfrm>
            <a:off x="914400" y="5257800"/>
            <a:ext cx="5410200" cy="369332"/>
          </a:xfrm>
          <a:prstGeom prst="rect">
            <a:avLst/>
          </a:prstGeom>
          <a:noFill/>
        </p:spPr>
        <p:txBody>
          <a:bodyPr wrap="square" rtlCol="0">
            <a:spAutoFit/>
          </a:bodyPr>
          <a:lstStyle/>
          <a:p>
            <a:r>
              <a:rPr lang="en-US" dirty="0"/>
              <a:t>-- Declared non-relevant for purposes of joint planning  </a:t>
            </a:r>
          </a:p>
        </p:txBody>
      </p:sp>
    </p:spTree>
    <p:extLst>
      <p:ext uri="{BB962C8B-B14F-4D97-AF65-F5344CB8AC3E}">
        <p14:creationId xmlns:p14="http://schemas.microsoft.com/office/powerpoint/2010/main" val="421675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0764-7F7C-478B-8E13-876691F148DB}"/>
              </a:ext>
            </a:extLst>
          </p:cNvPr>
          <p:cNvSpPr>
            <a:spLocks noGrp="1"/>
          </p:cNvSpPr>
          <p:nvPr>
            <p:ph type="title"/>
          </p:nvPr>
        </p:nvSpPr>
        <p:spPr>
          <a:xfrm>
            <a:off x="304800" y="419100"/>
            <a:ext cx="8229600" cy="884238"/>
          </a:xfrm>
        </p:spPr>
        <p:txBody>
          <a:bodyPr/>
          <a:lstStyle/>
          <a:p>
            <a:r>
              <a:rPr lang="en-US" sz="3600" dirty="0"/>
              <a:t>Comparison of 2022 Pumping (ac-ft/</a:t>
            </a:r>
            <a:r>
              <a:rPr lang="en-US" sz="3600" dirty="0" err="1"/>
              <a:t>yr</a:t>
            </a:r>
            <a:r>
              <a:rPr lang="en-US" sz="3600" dirty="0"/>
              <a:t>) to MAG</a:t>
            </a:r>
          </a:p>
        </p:txBody>
      </p:sp>
      <p:graphicFrame>
        <p:nvGraphicFramePr>
          <p:cNvPr id="4" name="Table 3">
            <a:extLst>
              <a:ext uri="{FF2B5EF4-FFF2-40B4-BE49-F238E27FC236}">
                <a16:creationId xmlns:a16="http://schemas.microsoft.com/office/drawing/2014/main" id="{DCD59A35-5136-419A-B318-A9445C5D6F34}"/>
              </a:ext>
            </a:extLst>
          </p:cNvPr>
          <p:cNvGraphicFramePr>
            <a:graphicFrameLocks noGrp="1"/>
          </p:cNvGraphicFramePr>
          <p:nvPr>
            <p:extLst>
              <p:ext uri="{D42A27DB-BD31-4B8C-83A1-F6EECF244321}">
                <p14:modId xmlns:p14="http://schemas.microsoft.com/office/powerpoint/2010/main" val="2486519568"/>
              </p:ext>
            </p:extLst>
          </p:nvPr>
        </p:nvGraphicFramePr>
        <p:xfrm>
          <a:off x="304800" y="1752600"/>
          <a:ext cx="8229600" cy="4032953"/>
        </p:xfrm>
        <a:graphic>
          <a:graphicData uri="http://schemas.openxmlformats.org/drawingml/2006/table">
            <a:tbl>
              <a:tblPr firstRow="1" bandRow="1">
                <a:tableStyleId>{5C22544A-7EE6-4342-B048-85BDC9FD1C3A}</a:tableStyleId>
              </a:tblPr>
              <a:tblGrid>
                <a:gridCol w="943762">
                  <a:extLst>
                    <a:ext uri="{9D8B030D-6E8A-4147-A177-3AD203B41FA5}">
                      <a16:colId xmlns:a16="http://schemas.microsoft.com/office/drawing/2014/main" val="4140597683"/>
                    </a:ext>
                  </a:extLst>
                </a:gridCol>
                <a:gridCol w="1210235">
                  <a:extLst>
                    <a:ext uri="{9D8B030D-6E8A-4147-A177-3AD203B41FA5}">
                      <a16:colId xmlns:a16="http://schemas.microsoft.com/office/drawing/2014/main" val="1250122256"/>
                    </a:ext>
                  </a:extLst>
                </a:gridCol>
                <a:gridCol w="1048871">
                  <a:extLst>
                    <a:ext uri="{9D8B030D-6E8A-4147-A177-3AD203B41FA5}">
                      <a16:colId xmlns:a16="http://schemas.microsoft.com/office/drawing/2014/main" val="2853807213"/>
                    </a:ext>
                  </a:extLst>
                </a:gridCol>
                <a:gridCol w="1048871">
                  <a:extLst>
                    <a:ext uri="{9D8B030D-6E8A-4147-A177-3AD203B41FA5}">
                      <a16:colId xmlns:a16="http://schemas.microsoft.com/office/drawing/2014/main" val="2080384189"/>
                    </a:ext>
                  </a:extLst>
                </a:gridCol>
                <a:gridCol w="891761">
                  <a:extLst>
                    <a:ext uri="{9D8B030D-6E8A-4147-A177-3AD203B41FA5}">
                      <a16:colId xmlns:a16="http://schemas.microsoft.com/office/drawing/2014/main" val="1610454165"/>
                    </a:ext>
                  </a:extLst>
                </a:gridCol>
                <a:gridCol w="1028700">
                  <a:extLst>
                    <a:ext uri="{9D8B030D-6E8A-4147-A177-3AD203B41FA5}">
                      <a16:colId xmlns:a16="http://schemas.microsoft.com/office/drawing/2014/main" val="3618703271"/>
                    </a:ext>
                  </a:extLst>
                </a:gridCol>
                <a:gridCol w="1028700">
                  <a:extLst>
                    <a:ext uri="{9D8B030D-6E8A-4147-A177-3AD203B41FA5}">
                      <a16:colId xmlns:a16="http://schemas.microsoft.com/office/drawing/2014/main" val="1072442189"/>
                    </a:ext>
                  </a:extLst>
                </a:gridCol>
                <a:gridCol w="1028700">
                  <a:extLst>
                    <a:ext uri="{9D8B030D-6E8A-4147-A177-3AD203B41FA5}">
                      <a16:colId xmlns:a16="http://schemas.microsoft.com/office/drawing/2014/main" val="425917317"/>
                    </a:ext>
                  </a:extLst>
                </a:gridCol>
              </a:tblGrid>
              <a:tr h="411568">
                <a:tc rowSpan="2">
                  <a:txBody>
                    <a:bodyPr/>
                    <a:lstStyle/>
                    <a:p>
                      <a:pPr algn="ctr"/>
                      <a:r>
                        <a:rPr lang="en-US" dirty="0" err="1"/>
                        <a:t>GCD</a:t>
                      </a:r>
                      <a:endParaRPr lang="en-US" dirty="0"/>
                    </a:p>
                  </a:txBody>
                  <a:tcPr/>
                </a:tc>
                <a:tc rowSpan="2">
                  <a:txBody>
                    <a:bodyPr/>
                    <a:lstStyle/>
                    <a:p>
                      <a:r>
                        <a:rPr lang="en-US" dirty="0"/>
                        <a:t>2022 Total Pumping </a:t>
                      </a:r>
                    </a:p>
                  </a:txBody>
                  <a:tcPr/>
                </a:tc>
                <a:tc gridSpan="6">
                  <a:txBody>
                    <a:bodyPr/>
                    <a:lstStyle/>
                    <a:p>
                      <a:pPr algn="ctr"/>
                      <a:r>
                        <a:rPr lang="en-US" dirty="0"/>
                        <a:t>Current Modeled Available Groundwater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0593337"/>
                  </a:ext>
                </a:extLst>
              </a:tr>
              <a:tr h="426632">
                <a:tc vMerge="1">
                  <a:txBody>
                    <a:bodyPr/>
                    <a:lstStyle/>
                    <a:p>
                      <a:endParaRPr lang="en-US"/>
                    </a:p>
                  </a:txBody>
                  <a:tcPr/>
                </a:tc>
                <a:tc vMerge="1">
                  <a:txBody>
                    <a:bodyPr/>
                    <a:lstStyle/>
                    <a:p>
                      <a:endParaRPr lang="en-US" dirty="0"/>
                    </a:p>
                  </a:txBody>
                  <a:tcPr/>
                </a:tc>
                <a:tc>
                  <a:txBody>
                    <a:bodyPr/>
                    <a:lstStyle/>
                    <a:p>
                      <a:pPr algn="ctr"/>
                      <a:r>
                        <a:rPr lang="en-US" b="1" dirty="0"/>
                        <a:t>2020</a:t>
                      </a:r>
                    </a:p>
                  </a:txBody>
                  <a:tcPr/>
                </a:tc>
                <a:tc>
                  <a:txBody>
                    <a:bodyPr/>
                    <a:lstStyle/>
                    <a:p>
                      <a:pPr algn="ctr"/>
                      <a:r>
                        <a:rPr lang="en-US" b="1" dirty="0"/>
                        <a:t>2030</a:t>
                      </a:r>
                    </a:p>
                  </a:txBody>
                  <a:tcPr/>
                </a:tc>
                <a:tc>
                  <a:txBody>
                    <a:bodyPr/>
                    <a:lstStyle/>
                    <a:p>
                      <a:pPr algn="ctr"/>
                      <a:r>
                        <a:rPr lang="en-US" b="1" dirty="0"/>
                        <a:t>2040</a:t>
                      </a:r>
                    </a:p>
                  </a:txBody>
                  <a:tcPr/>
                </a:tc>
                <a:tc>
                  <a:txBody>
                    <a:bodyPr/>
                    <a:lstStyle/>
                    <a:p>
                      <a:pPr algn="ctr"/>
                      <a:r>
                        <a:rPr lang="en-US" b="1" dirty="0"/>
                        <a:t>2050</a:t>
                      </a:r>
                    </a:p>
                  </a:txBody>
                  <a:tcPr/>
                </a:tc>
                <a:tc>
                  <a:txBody>
                    <a:bodyPr/>
                    <a:lstStyle/>
                    <a:p>
                      <a:pPr algn="ctr"/>
                      <a:r>
                        <a:rPr lang="en-US" b="1" dirty="0"/>
                        <a:t>2060</a:t>
                      </a:r>
                    </a:p>
                  </a:txBody>
                  <a:tcPr/>
                </a:tc>
                <a:tc>
                  <a:txBody>
                    <a:bodyPr/>
                    <a:lstStyle/>
                    <a:p>
                      <a:pPr algn="ctr"/>
                      <a:r>
                        <a:rPr lang="en-US" b="1" dirty="0"/>
                        <a:t>2070 </a:t>
                      </a:r>
                    </a:p>
                  </a:txBody>
                  <a:tcPr/>
                </a:tc>
                <a:extLst>
                  <a:ext uri="{0D108BD9-81ED-4DB2-BD59-A6C34878D82A}">
                    <a16:rowId xmlns:a16="http://schemas.microsoft.com/office/drawing/2014/main" val="655422879"/>
                  </a:ext>
                </a:extLst>
              </a:tr>
              <a:tr h="667516">
                <a:tc>
                  <a:txBody>
                    <a:bodyPr/>
                    <a:lstStyle/>
                    <a:p>
                      <a:r>
                        <a:rPr lang="en-US" b="1" dirty="0"/>
                        <a:t>M-E Texas</a:t>
                      </a:r>
                    </a:p>
                  </a:txBody>
                  <a:tcPr/>
                </a:tc>
                <a:tc>
                  <a:txBody>
                    <a:bodyPr/>
                    <a:lstStyle/>
                    <a:p>
                      <a:pPr algn="ctr"/>
                      <a:r>
                        <a:rPr lang="en-US" b="0" dirty="0"/>
                        <a:t>226</a:t>
                      </a:r>
                    </a:p>
                  </a:txBody>
                  <a:tcPr/>
                </a:tc>
                <a:tc>
                  <a:txBody>
                    <a:bodyPr/>
                    <a:lstStyle/>
                    <a:p>
                      <a:pPr algn="ctr"/>
                      <a:r>
                        <a:rPr lang="en-US" dirty="0"/>
                        <a:t>1,122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41652"/>
                          </a:solidFill>
                          <a:effectLst/>
                          <a:uLnTx/>
                          <a:uFillTx/>
                          <a:latin typeface="Calibri"/>
                          <a:ea typeface="+mn-ea"/>
                          <a:cs typeface="+mn-cs"/>
                        </a:rPr>
                        <a:t>1,122</a:t>
                      </a:r>
                      <a:endParaRPr kumimoji="0" lang="en-US" sz="1800" b="0" i="0" u="none" strike="noStrike" kern="1200" cap="none" spc="0" normalizeH="0" baseline="0" noProof="0" dirty="0">
                        <a:ln>
                          <a:noFill/>
                        </a:ln>
                        <a:solidFill>
                          <a:srgbClr val="24165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1652"/>
                          </a:solidFill>
                          <a:effectLst/>
                          <a:uLnTx/>
                          <a:uFillTx/>
                          <a:latin typeface="Calibri"/>
                          <a:ea typeface="+mn-ea"/>
                          <a:cs typeface="+mn-cs"/>
                        </a:rPr>
                        <a:t>1,122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41652"/>
                          </a:solidFill>
                          <a:effectLst/>
                          <a:uLnTx/>
                          <a:uFillTx/>
                          <a:latin typeface="Calibri"/>
                          <a:ea typeface="+mn-ea"/>
                          <a:cs typeface="+mn-cs"/>
                        </a:rPr>
                        <a:t>1,122</a:t>
                      </a:r>
                      <a:endParaRPr kumimoji="0" lang="en-US" sz="1800" b="0" i="0" u="none" strike="noStrike" kern="1200" cap="none" spc="0" normalizeH="0" baseline="0" noProof="0" dirty="0">
                        <a:ln>
                          <a:noFill/>
                        </a:ln>
                        <a:solidFill>
                          <a:srgbClr val="24165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41652"/>
                          </a:solidFill>
                          <a:effectLst/>
                          <a:uLnTx/>
                          <a:uFillTx/>
                          <a:latin typeface="Calibri"/>
                          <a:ea typeface="+mn-ea"/>
                          <a:cs typeface="+mn-cs"/>
                        </a:rPr>
                        <a:t>1,122</a:t>
                      </a:r>
                      <a:endParaRPr kumimoji="0" lang="en-US" sz="1800" b="0" i="0" u="none" strike="noStrike" kern="1200" cap="none" spc="0" normalizeH="0" baseline="0" noProof="0" dirty="0">
                        <a:ln>
                          <a:noFill/>
                        </a:ln>
                        <a:solidFill>
                          <a:srgbClr val="24165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1652"/>
                          </a:solidFill>
                          <a:effectLst/>
                          <a:uLnTx/>
                          <a:uFillTx/>
                          <a:latin typeface="Calibri"/>
                          <a:ea typeface="+mn-ea"/>
                          <a:cs typeface="+mn-cs"/>
                        </a:rPr>
                        <a:t>1,122</a:t>
                      </a:r>
                    </a:p>
                  </a:txBody>
                  <a:tcPr/>
                </a:tc>
                <a:extLst>
                  <a:ext uri="{0D108BD9-81ED-4DB2-BD59-A6C34878D82A}">
                    <a16:rowId xmlns:a16="http://schemas.microsoft.com/office/drawing/2014/main" val="1719741674"/>
                  </a:ext>
                </a:extLst>
              </a:tr>
              <a:tr h="710378">
                <a:tc>
                  <a:txBody>
                    <a:bodyPr/>
                    <a:lstStyle/>
                    <a:p>
                      <a:r>
                        <a:rPr lang="en-US" b="1" dirty="0"/>
                        <a:t>Brazos Valley </a:t>
                      </a:r>
                    </a:p>
                  </a:txBody>
                  <a:tcPr/>
                </a:tc>
                <a:tc>
                  <a:txBody>
                    <a:bodyPr/>
                    <a:lstStyle/>
                    <a:p>
                      <a:pPr algn="ctr"/>
                      <a:r>
                        <a:rPr lang="en-US" b="0" dirty="0"/>
                        <a:t>1,513</a:t>
                      </a:r>
                    </a:p>
                  </a:txBody>
                  <a:tcPr/>
                </a:tc>
                <a:tc>
                  <a:txBody>
                    <a:bodyPr/>
                    <a:lstStyle/>
                    <a:p>
                      <a:pPr algn="ctr"/>
                      <a:r>
                        <a:rPr lang="en-US" dirty="0"/>
                        <a:t>4,207</a:t>
                      </a:r>
                    </a:p>
                  </a:txBody>
                  <a:tcPr/>
                </a:tc>
                <a:tc>
                  <a:txBody>
                    <a:bodyPr/>
                    <a:lstStyle/>
                    <a:p>
                      <a:pPr algn="ctr"/>
                      <a:r>
                        <a:rPr lang="en-US" dirty="0"/>
                        <a:t>6,270</a:t>
                      </a:r>
                    </a:p>
                  </a:txBody>
                  <a:tcPr/>
                </a:tc>
                <a:tc>
                  <a:txBody>
                    <a:bodyPr/>
                    <a:lstStyle/>
                    <a:p>
                      <a:pPr algn="ctr"/>
                      <a:r>
                        <a:rPr lang="en-US" dirty="0"/>
                        <a:t>7,092</a:t>
                      </a:r>
                    </a:p>
                  </a:txBody>
                  <a:tcPr/>
                </a:tc>
                <a:tc>
                  <a:txBody>
                    <a:bodyPr/>
                    <a:lstStyle/>
                    <a:p>
                      <a:pPr algn="ctr"/>
                      <a:r>
                        <a:rPr lang="en-US" dirty="0"/>
                        <a:t>7,091</a:t>
                      </a:r>
                    </a:p>
                  </a:txBody>
                  <a:tcPr/>
                </a:tc>
                <a:tc>
                  <a:txBody>
                    <a:bodyPr/>
                    <a:lstStyle/>
                    <a:p>
                      <a:pPr algn="ctr"/>
                      <a:r>
                        <a:rPr lang="en-US" dirty="0"/>
                        <a:t>7,091</a:t>
                      </a:r>
                    </a:p>
                  </a:txBody>
                  <a:tcPr/>
                </a:tc>
                <a:tc>
                  <a:txBody>
                    <a:bodyPr/>
                    <a:lstStyle/>
                    <a:p>
                      <a:pPr algn="ctr"/>
                      <a:r>
                        <a:rPr lang="en-US" dirty="0"/>
                        <a:t>7,091</a:t>
                      </a:r>
                    </a:p>
                  </a:txBody>
                  <a:tcPr/>
                </a:tc>
                <a:extLst>
                  <a:ext uri="{0D108BD9-81ED-4DB2-BD59-A6C34878D82A}">
                    <a16:rowId xmlns:a16="http://schemas.microsoft.com/office/drawing/2014/main" val="1429777052"/>
                  </a:ext>
                </a:extLst>
              </a:tr>
              <a:tr h="694913">
                <a:tc>
                  <a:txBody>
                    <a:bodyPr/>
                    <a:lstStyle/>
                    <a:p>
                      <a:r>
                        <a:rPr lang="en-US" b="1" dirty="0"/>
                        <a:t>Post Oak S.</a:t>
                      </a:r>
                    </a:p>
                  </a:txBody>
                  <a:tcPr/>
                </a:tc>
                <a:tc>
                  <a:txBody>
                    <a:bodyPr/>
                    <a:lstStyle/>
                    <a:p>
                      <a:pPr algn="ctr"/>
                      <a:r>
                        <a:rPr lang="en-US" b="0" dirty="0"/>
                        <a:t>1,054</a:t>
                      </a:r>
                    </a:p>
                  </a:txBody>
                  <a:tcPr/>
                </a:tc>
                <a:tc>
                  <a:txBody>
                    <a:bodyPr/>
                    <a:lstStyle/>
                    <a:p>
                      <a:pPr algn="ctr"/>
                      <a:r>
                        <a:rPr lang="en-US" dirty="0"/>
                        <a:t>1,094</a:t>
                      </a:r>
                    </a:p>
                  </a:txBody>
                  <a:tcPr/>
                </a:tc>
                <a:tc>
                  <a:txBody>
                    <a:bodyPr/>
                    <a:lstStyle/>
                    <a:p>
                      <a:pPr algn="ctr"/>
                      <a:r>
                        <a:rPr lang="en-US" dirty="0"/>
                        <a:t>5,315</a:t>
                      </a:r>
                    </a:p>
                  </a:txBody>
                  <a:tcPr/>
                </a:tc>
                <a:tc>
                  <a:txBody>
                    <a:bodyPr/>
                    <a:lstStyle/>
                    <a:p>
                      <a:pPr algn="ctr"/>
                      <a:r>
                        <a:rPr lang="en-US" dirty="0"/>
                        <a:t>7,004</a:t>
                      </a:r>
                    </a:p>
                  </a:txBody>
                  <a:tcPr/>
                </a:tc>
                <a:tc>
                  <a:txBody>
                    <a:bodyPr/>
                    <a:lstStyle/>
                    <a:p>
                      <a:pPr algn="ctr"/>
                      <a:r>
                        <a:rPr lang="en-US" dirty="0"/>
                        <a:t>7,004</a:t>
                      </a:r>
                    </a:p>
                  </a:txBody>
                  <a:tcPr/>
                </a:tc>
                <a:tc>
                  <a:txBody>
                    <a:bodyPr/>
                    <a:lstStyle/>
                    <a:p>
                      <a:pPr algn="ctr"/>
                      <a:r>
                        <a:rPr lang="en-US" dirty="0"/>
                        <a:t>7,000</a:t>
                      </a:r>
                    </a:p>
                  </a:txBody>
                  <a:tcPr/>
                </a:tc>
                <a:tc>
                  <a:txBody>
                    <a:bodyPr/>
                    <a:lstStyle/>
                    <a:p>
                      <a:pPr algn="ctr"/>
                      <a:r>
                        <a:rPr lang="en-US" dirty="0"/>
                        <a:t>6,058</a:t>
                      </a:r>
                    </a:p>
                  </a:txBody>
                  <a:tcPr/>
                </a:tc>
                <a:extLst>
                  <a:ext uri="{0D108BD9-81ED-4DB2-BD59-A6C34878D82A}">
                    <a16:rowId xmlns:a16="http://schemas.microsoft.com/office/drawing/2014/main" val="2166199567"/>
                  </a:ext>
                </a:extLst>
              </a:tr>
              <a:tr h="710378">
                <a:tc>
                  <a:txBody>
                    <a:bodyPr/>
                    <a:lstStyle/>
                    <a:p>
                      <a:r>
                        <a:rPr lang="en-US" b="1" dirty="0"/>
                        <a:t>Lost Pines </a:t>
                      </a:r>
                    </a:p>
                  </a:txBody>
                  <a:tcPr/>
                </a:tc>
                <a:tc>
                  <a:txBody>
                    <a:bodyPr/>
                    <a:lstStyle/>
                    <a:p>
                      <a:pPr algn="ctr"/>
                      <a:r>
                        <a:rPr lang="en-US" b="0" dirty="0"/>
                        <a:t>433</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880156179"/>
                  </a:ext>
                </a:extLst>
              </a:tr>
              <a:tr h="411568">
                <a:tc>
                  <a:txBody>
                    <a:bodyPr/>
                    <a:lstStyle/>
                    <a:p>
                      <a:r>
                        <a:rPr lang="en-US" b="1" dirty="0"/>
                        <a:t>Fayette</a:t>
                      </a:r>
                    </a:p>
                  </a:txBody>
                  <a:tcPr/>
                </a:tc>
                <a:tc>
                  <a:txBody>
                    <a:bodyPr/>
                    <a:lstStyle/>
                    <a:p>
                      <a:pPr algn="ctr"/>
                      <a:r>
                        <a:rPr lang="en-US" b="0" dirty="0"/>
                        <a:t>2,323</a:t>
                      </a:r>
                    </a:p>
                  </a:txBody>
                  <a:tcPr/>
                </a:tc>
                <a:tc>
                  <a:txBody>
                    <a:bodyPr/>
                    <a:lstStyle/>
                    <a:p>
                      <a:pPr algn="ctr"/>
                      <a:r>
                        <a:rPr lang="en-US" dirty="0"/>
                        <a:t>9,984</a:t>
                      </a:r>
                    </a:p>
                  </a:txBody>
                  <a:tcPr/>
                </a:tc>
                <a:tc>
                  <a:txBody>
                    <a:bodyPr/>
                    <a:lstStyle/>
                    <a:p>
                      <a:pPr algn="ctr"/>
                      <a:r>
                        <a:rPr lang="en-US" dirty="0"/>
                        <a:t>9,984</a:t>
                      </a:r>
                    </a:p>
                  </a:txBody>
                  <a:tcPr/>
                </a:tc>
                <a:tc>
                  <a:txBody>
                    <a:bodyPr/>
                    <a:lstStyle/>
                    <a:p>
                      <a:pPr algn="ctr"/>
                      <a:r>
                        <a:rPr lang="en-US" dirty="0"/>
                        <a:t>9,984</a:t>
                      </a:r>
                    </a:p>
                  </a:txBody>
                  <a:tcPr/>
                </a:tc>
                <a:tc>
                  <a:txBody>
                    <a:bodyPr/>
                    <a:lstStyle/>
                    <a:p>
                      <a:pPr algn="ctr"/>
                      <a:r>
                        <a:rPr lang="en-US" dirty="0"/>
                        <a:t>9,983</a:t>
                      </a:r>
                    </a:p>
                  </a:txBody>
                  <a:tcPr/>
                </a:tc>
                <a:tc>
                  <a:txBody>
                    <a:bodyPr/>
                    <a:lstStyle/>
                    <a:p>
                      <a:pPr algn="ctr"/>
                      <a:r>
                        <a:rPr lang="en-US" dirty="0"/>
                        <a:t>9,983</a:t>
                      </a:r>
                    </a:p>
                  </a:txBody>
                  <a:tcPr/>
                </a:tc>
                <a:tc>
                  <a:txBody>
                    <a:bodyPr/>
                    <a:lstStyle/>
                    <a:p>
                      <a:pPr algn="ctr"/>
                      <a:r>
                        <a:rPr lang="en-US" dirty="0"/>
                        <a:t>9,983</a:t>
                      </a:r>
                    </a:p>
                  </a:txBody>
                  <a:tcPr/>
                </a:tc>
                <a:extLst>
                  <a:ext uri="{0D108BD9-81ED-4DB2-BD59-A6C34878D82A}">
                    <a16:rowId xmlns:a16="http://schemas.microsoft.com/office/drawing/2014/main" val="2188671557"/>
                  </a:ext>
                </a:extLst>
              </a:tr>
            </a:tbl>
          </a:graphicData>
        </a:graphic>
      </p:graphicFrame>
    </p:spTree>
    <p:extLst>
      <p:ext uri="{BB962C8B-B14F-4D97-AF65-F5344CB8AC3E}">
        <p14:creationId xmlns:p14="http://schemas.microsoft.com/office/powerpoint/2010/main" val="3120508766"/>
      </p:ext>
    </p:extLst>
  </p:cSld>
  <p:clrMapOvr>
    <a:masterClrMapping/>
  </p:clrMapOvr>
</p:sld>
</file>

<file path=ppt/theme/theme1.xml><?xml version="1.0" encoding="utf-8"?>
<a:theme xmlns:a="http://schemas.openxmlformats.org/drawingml/2006/main" name="DBSA_PPT_template-Light">
  <a:themeElements>
    <a:clrScheme name="Custom 4">
      <a:dk1>
        <a:srgbClr val="241652"/>
      </a:dk1>
      <a:lt1>
        <a:sysClr val="window" lastClr="FFFFFF"/>
      </a:lt1>
      <a:dk2>
        <a:srgbClr val="134175"/>
      </a:dk2>
      <a:lt2>
        <a:srgbClr val="B2B2B2"/>
      </a:lt2>
      <a:accent1>
        <a:srgbClr val="A22B23"/>
      </a:accent1>
      <a:accent2>
        <a:srgbClr val="D26D00"/>
      </a:accent2>
      <a:accent3>
        <a:srgbClr val="BFCFD9"/>
      </a:accent3>
      <a:accent4>
        <a:srgbClr val="FFFFFF"/>
      </a:accent4>
      <a:accent5>
        <a:srgbClr val="FFFFFF"/>
      </a:accent5>
      <a:accent6>
        <a:srgbClr val="FFFFFF"/>
      </a:accent6>
      <a:hlink>
        <a:srgbClr val="24165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 DBS&amp;A Template.potx" id="{16D85EAD-F501-4B39-91F3-17A879A8F6F4}" vid="{DEE2A33F-B5F8-4B90-8FBF-B33D6FB0BF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2023 DBS&amp;A Template</Template>
  <TotalTime>331</TotalTime>
  <Words>412</Words>
  <Application>Microsoft Office PowerPoint</Application>
  <PresentationFormat>On-screen Show (4:3)</PresentationFormat>
  <Paragraphs>125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Segoe UI</vt:lpstr>
      <vt:lpstr>DBSA_PPT_template-Light</vt:lpstr>
      <vt:lpstr>PowerPoint Presentation</vt:lpstr>
      <vt:lpstr>Presentation Outline</vt:lpstr>
      <vt:lpstr>PowerPoint Presentation</vt:lpstr>
      <vt:lpstr>PowerPoint Presentation</vt:lpstr>
      <vt:lpstr>PowerPoint Presentation</vt:lpstr>
      <vt:lpstr>PowerPoint Presentation</vt:lpstr>
      <vt:lpstr>2022 TWDB Pumpage Data</vt:lpstr>
      <vt:lpstr>Adopted DFC’s for 2021 Joint Planning </vt:lpstr>
      <vt:lpstr>Comparison of 2022 Pumping (ac-ft/yr) to MAG</vt:lpstr>
      <vt:lpstr>Potential (Proposed?) Approach </vt:lpstr>
      <vt:lpstr>END</vt:lpstr>
    </vt:vector>
  </TitlesOfParts>
  <Company>Daniel B. Stephens,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Kirby, Paul</dc:creator>
  <cp:lastModifiedBy>Kirby, Paul</cp:lastModifiedBy>
  <cp:revision>38</cp:revision>
  <dcterms:created xsi:type="dcterms:W3CDTF">2025-02-11T19:22:51Z</dcterms:created>
  <dcterms:modified xsi:type="dcterms:W3CDTF">2025-02-18T15:14:37Z</dcterms:modified>
</cp:coreProperties>
</file>